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docProps/custom.xml" ContentType="application/vnd.openxmlformats-officedocument.custom-propertie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Default Extension="pict" ContentType="image/pict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256" r:id="rId2"/>
    <p:sldId id="288" r:id="rId3"/>
    <p:sldId id="299" r:id="rId4"/>
    <p:sldId id="270" r:id="rId5"/>
    <p:sldId id="295" r:id="rId6"/>
    <p:sldId id="293" r:id="rId7"/>
    <p:sldId id="271" r:id="rId8"/>
    <p:sldId id="272" r:id="rId9"/>
    <p:sldId id="273" r:id="rId10"/>
    <p:sldId id="261" r:id="rId11"/>
    <p:sldId id="257" r:id="rId12"/>
    <p:sldId id="258" r:id="rId13"/>
    <p:sldId id="259" r:id="rId14"/>
    <p:sldId id="260" r:id="rId15"/>
    <p:sldId id="285" r:id="rId16"/>
    <p:sldId id="262" r:id="rId17"/>
    <p:sldId id="283" r:id="rId18"/>
    <p:sldId id="278" r:id="rId19"/>
    <p:sldId id="275" r:id="rId20"/>
    <p:sldId id="297" r:id="rId21"/>
    <p:sldId id="298" r:id="rId22"/>
    <p:sldId id="263" r:id="rId23"/>
    <p:sldId id="265" r:id="rId24"/>
    <p:sldId id="266" r:id="rId25"/>
    <p:sldId id="267" r:id="rId26"/>
    <p:sldId id="287" r:id="rId27"/>
    <p:sldId id="296" r:id="rId28"/>
    <p:sldId id="289" r:id="rId29"/>
    <p:sldId id="268" r:id="rId30"/>
    <p:sldId id="290" r:id="rId31"/>
    <p:sldId id="269" r:id="rId32"/>
    <p:sldId id="286" r:id="rId33"/>
    <p:sldId id="279" r:id="rId34"/>
    <p:sldId id="281" r:id="rId35"/>
    <p:sldId id="291" r:id="rId36"/>
    <p:sldId id="292" r:id="rId37"/>
    <p:sldId id="280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0059"/>
    <a:srgbClr val="FCC400"/>
    <a:srgbClr val="F1B18E"/>
    <a:srgbClr val="2F4055"/>
    <a:srgbClr val="333333"/>
    <a:srgbClr val="C1F2FF"/>
    <a:srgbClr val="FFD1E7"/>
    <a:srgbClr val="FB86FF"/>
    <a:srgbClr val="AE004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9430" autoAdjust="0"/>
  </p:normalViewPr>
  <p:slideViewPr>
    <p:cSldViewPr>
      <p:cViewPr>
        <p:scale>
          <a:sx n="100" d="100"/>
          <a:sy n="100" d="100"/>
        </p:scale>
        <p:origin x="-480" y="-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728523-064B-6D47-B44E-6FA307D7A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20C4CA-6AFD-7541-B17C-23CF8B41F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Kenkō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ja-JP" altLang="en-US" dirty="0" smtClean="0"/>
              <a:t>　</a:t>
            </a:r>
            <a:r>
              <a:rPr lang="en-US" dirty="0" err="1" smtClean="0"/>
              <a:t>kansuru</a:t>
            </a:r>
            <a:r>
              <a:rPr lang="en-US" dirty="0" smtClean="0"/>
              <a:t> </a:t>
            </a:r>
            <a:r>
              <a:rPr lang="en-US" dirty="0" err="1" smtClean="0"/>
              <a:t>chiiki</a:t>
            </a:r>
            <a:r>
              <a:rPr lang="en-US" dirty="0" smtClean="0"/>
              <a:t> </a:t>
            </a:r>
            <a:r>
              <a:rPr lang="en-US" dirty="0" err="1" smtClean="0"/>
              <a:t>mitchaku-gata</a:t>
            </a:r>
            <a:r>
              <a:rPr lang="en-US" dirty="0" smtClean="0"/>
              <a:t> </a:t>
            </a:r>
            <a:r>
              <a:rPr lang="en-US" dirty="0" err="1" smtClean="0"/>
              <a:t>pātonāshippu</a:t>
            </a:r>
            <a:r>
              <a:rPr lang="en-US" dirty="0" smtClean="0"/>
              <a:t> no </a:t>
            </a:r>
            <a:r>
              <a:rPr lang="en-US" dirty="0" err="1" smtClean="0"/>
              <a:t>riten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C4CA-6AFD-7541-B17C-23CF8B41F87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CBPR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koko</a:t>
            </a:r>
            <a:r>
              <a:rPr lang="en-US" dirty="0" smtClean="0"/>
              <a:t> </a:t>
            </a:r>
            <a:r>
              <a:rPr lang="en-US" dirty="0" err="1" smtClean="0"/>
              <a:t>yaku</a:t>
            </a:r>
            <a:r>
              <a:rPr lang="en-US" dirty="0" smtClean="0"/>
              <a:t> 25-nenkan </a:t>
            </a:r>
            <a:r>
              <a:rPr lang="en-US" dirty="0" err="1" smtClean="0"/>
              <a:t>okonawa</a:t>
            </a:r>
            <a:r>
              <a:rPr lang="en-US" dirty="0" smtClean="0"/>
              <a:t> </a:t>
            </a:r>
            <a:r>
              <a:rPr lang="en-US" dirty="0" err="1" smtClean="0"/>
              <a:t>rete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C4CA-6AFD-7541-B17C-23CF8B41F87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CBPR</a:t>
            </a:r>
            <a:r>
              <a:rPr lang="en-US" dirty="0" smtClean="0"/>
              <a:t> no </a:t>
            </a:r>
            <a:r>
              <a:rPr lang="en-US" dirty="0" err="1" smtClean="0"/>
              <a:t>kigen</a:t>
            </a:r>
            <a:endParaRPr lang="en-US" dirty="0" smtClean="0"/>
          </a:p>
          <a:p>
            <a:r>
              <a:rPr lang="en-US" dirty="0" smtClean="0"/>
              <a:t>“… </a:t>
            </a:r>
            <a:r>
              <a:rPr lang="en-US" dirty="0" err="1" smtClean="0"/>
              <a:t>Kōdō</a:t>
            </a:r>
            <a:r>
              <a:rPr lang="en-US" dirty="0" smtClean="0"/>
              <a:t> </a:t>
            </a:r>
            <a:r>
              <a:rPr lang="en-US" dirty="0" err="1" smtClean="0"/>
              <a:t>suru</a:t>
            </a:r>
            <a:r>
              <a:rPr lang="en-US" dirty="0" smtClean="0"/>
              <a:t> </a:t>
            </a:r>
            <a:r>
              <a:rPr lang="en-US" dirty="0" err="1" smtClean="0"/>
              <a:t>jinrui-gaku</a:t>
            </a:r>
            <a:r>
              <a:rPr lang="en-US" dirty="0" smtClean="0"/>
              <a:t> to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jinrui</a:t>
            </a:r>
            <a:r>
              <a:rPr lang="en-US" dirty="0" smtClean="0"/>
              <a:t> </a:t>
            </a:r>
            <a:r>
              <a:rPr lang="en-US" dirty="0" err="1" smtClean="0"/>
              <a:t>gakusha</a:t>
            </a:r>
            <a:r>
              <a:rPr lang="en-US" dirty="0" smtClean="0"/>
              <a:t> </a:t>
            </a:r>
            <a:r>
              <a:rPr lang="en-US" dirty="0" err="1" smtClean="0"/>
              <a:t>ga</a:t>
            </a:r>
            <a:r>
              <a:rPr lang="en-US" dirty="0" smtClean="0"/>
              <a:t>… </a:t>
            </a:r>
            <a:r>
              <a:rPr lang="en-US" dirty="0" err="1" smtClean="0"/>
              <a:t>aru</a:t>
            </a:r>
            <a:r>
              <a:rPr lang="en-US" dirty="0" smtClean="0"/>
              <a:t> </a:t>
            </a:r>
            <a:r>
              <a:rPr lang="en-US" dirty="0" err="1" smtClean="0"/>
              <a:t>gurūpu</a:t>
            </a:r>
            <a:r>
              <a:rPr lang="en-US" dirty="0" smtClean="0"/>
              <a:t> no </a:t>
            </a:r>
            <a:r>
              <a:rPr lang="en-US" dirty="0" err="1" smtClean="0"/>
              <a:t>hitobito</a:t>
            </a:r>
            <a:r>
              <a:rPr lang="en-US" dirty="0" smtClean="0"/>
              <a:t> no </a:t>
            </a:r>
            <a:r>
              <a:rPr lang="en-US" dirty="0" err="1" smtClean="0"/>
              <a:t>mondai</a:t>
            </a:r>
            <a:r>
              <a:rPr lang="en-US" dirty="0" smtClean="0"/>
              <a:t> </a:t>
            </a:r>
            <a:r>
              <a:rPr lang="en-US" dirty="0" err="1" smtClean="0"/>
              <a:t>kaiketsu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no </a:t>
            </a:r>
            <a:r>
              <a:rPr lang="en-US" dirty="0" err="1" smtClean="0"/>
              <a:t>enjo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shi</a:t>
            </a:r>
            <a:r>
              <a:rPr lang="en-US" dirty="0" smtClean="0"/>
              <a:t>,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purosesu</a:t>
            </a:r>
            <a:r>
              <a:rPr lang="en-US" dirty="0" smtClean="0"/>
              <a:t> no </a:t>
            </a:r>
            <a:r>
              <a:rPr lang="en-US" dirty="0" err="1" smtClean="0"/>
              <a:t>naka</a:t>
            </a:r>
            <a:r>
              <a:rPr lang="en-US" dirty="0" smtClean="0"/>
              <a:t> de </a:t>
            </a:r>
            <a:r>
              <a:rPr lang="en-US" dirty="0" err="1" smtClean="0"/>
              <a:t>manabou</a:t>
            </a:r>
            <a:r>
              <a:rPr lang="en-US" dirty="0" smtClean="0"/>
              <a:t> to </a:t>
            </a:r>
            <a:r>
              <a:rPr lang="en-US" dirty="0" err="1" smtClean="0"/>
              <a:t>nozomu</a:t>
            </a:r>
            <a:r>
              <a:rPr lang="en-US" dirty="0" smtClean="0"/>
              <a:t> </a:t>
            </a:r>
            <a:r>
              <a:rPr lang="en-US" dirty="0" err="1" smtClean="0"/>
              <a:t>kotodearu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C4CA-6AFD-7541-B17C-23CF8B41F87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Shītage</a:t>
            </a:r>
            <a:r>
              <a:rPr lang="en-US" dirty="0" smtClean="0"/>
              <a:t> </a:t>
            </a:r>
            <a:r>
              <a:rPr lang="en-US" dirty="0" err="1" smtClean="0"/>
              <a:t>rareta</a:t>
            </a:r>
            <a:r>
              <a:rPr lang="en-US" dirty="0" smtClean="0"/>
              <a:t> </a:t>
            </a:r>
            <a:r>
              <a:rPr lang="en-US" dirty="0" err="1" smtClean="0"/>
              <a:t>hitobito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yokuatsu-sha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hakken</a:t>
            </a:r>
            <a:r>
              <a:rPr lang="en-US" dirty="0" smtClean="0"/>
              <a:t> </a:t>
            </a:r>
            <a:r>
              <a:rPr lang="en-US" dirty="0" err="1" smtClean="0"/>
              <a:t>shi</a:t>
            </a:r>
            <a:r>
              <a:rPr lang="en-US" dirty="0" smtClean="0"/>
              <a:t>, </a:t>
            </a:r>
            <a:r>
              <a:rPr lang="en-US" dirty="0" err="1" smtClean="0"/>
              <a:t>kaihō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no </a:t>
            </a:r>
            <a:r>
              <a:rPr lang="en-US" dirty="0" err="1" smtClean="0"/>
              <a:t>tatakai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soshiki</a:t>
            </a:r>
            <a:r>
              <a:rPr lang="en-US" dirty="0" smtClean="0"/>
              <a:t> </a:t>
            </a:r>
            <a:r>
              <a:rPr lang="en-US" dirty="0" err="1" smtClean="0"/>
              <a:t>shita</a:t>
            </a:r>
            <a:r>
              <a:rPr lang="en-US" dirty="0" smtClean="0"/>
              <a:t> </a:t>
            </a:r>
            <a:r>
              <a:rPr lang="en-US" dirty="0" err="1" smtClean="0"/>
              <a:t>toki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nomi</a:t>
            </a:r>
            <a:r>
              <a:rPr lang="en-US" dirty="0" smtClean="0"/>
              <a:t> </a:t>
            </a:r>
            <a:r>
              <a:rPr lang="en-US" dirty="0" err="1" smtClean="0"/>
              <a:t>jibun-tachi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shinrai</a:t>
            </a:r>
            <a:r>
              <a:rPr lang="en-US" dirty="0" smtClean="0"/>
              <a:t> </a:t>
            </a:r>
            <a:r>
              <a:rPr lang="en-US" dirty="0" err="1" smtClean="0"/>
              <a:t>dekiru</a:t>
            </a:r>
            <a:r>
              <a:rPr lang="en-US" dirty="0" smtClean="0"/>
              <a:t>. </a:t>
            </a:r>
            <a:r>
              <a:rPr lang="en-US" dirty="0" err="1" smtClean="0"/>
              <a:t>Kono</a:t>
            </a:r>
            <a:r>
              <a:rPr lang="en-US" dirty="0" smtClean="0"/>
              <a:t> </a:t>
            </a:r>
            <a:r>
              <a:rPr lang="en-US" dirty="0" err="1" smtClean="0"/>
              <a:t>hakken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chisei</a:t>
            </a:r>
            <a:r>
              <a:rPr lang="en-US" dirty="0" smtClean="0"/>
              <a:t> </a:t>
            </a:r>
            <a:r>
              <a:rPr lang="en-US" dirty="0" err="1" smtClean="0"/>
              <a:t>dake</a:t>
            </a:r>
            <a:r>
              <a:rPr lang="en-US" dirty="0" smtClean="0"/>
              <a:t> </a:t>
            </a:r>
            <a:r>
              <a:rPr lang="en-US" dirty="0" err="1" smtClean="0"/>
              <a:t>niyoru</a:t>
            </a:r>
            <a:r>
              <a:rPr lang="en-US" dirty="0" smtClean="0"/>
              <a:t> node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naku</a:t>
            </a:r>
            <a:r>
              <a:rPr lang="en-US" dirty="0" smtClean="0"/>
              <a:t>, </a:t>
            </a:r>
            <a:r>
              <a:rPr lang="en-US" dirty="0" err="1" smtClean="0"/>
              <a:t>kōdō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fukumanakute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naranai</a:t>
            </a:r>
            <a:r>
              <a:rPr lang="en-US" dirty="0" smtClean="0"/>
              <a:t>. Mata </a:t>
            </a:r>
            <a:r>
              <a:rPr lang="en-US" dirty="0" err="1" smtClean="0"/>
              <a:t>kōdō</a:t>
            </a:r>
            <a:r>
              <a:rPr lang="en-US" dirty="0" smtClean="0"/>
              <a:t> </a:t>
            </a:r>
            <a:r>
              <a:rPr lang="en-US" dirty="0" err="1" smtClean="0"/>
              <a:t>dake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todomaru</a:t>
            </a:r>
            <a:r>
              <a:rPr lang="en-US" dirty="0" smtClean="0"/>
              <a:t> </a:t>
            </a:r>
            <a:r>
              <a:rPr lang="en-US" dirty="0" err="1" smtClean="0"/>
              <a:t>Monode</a:t>
            </a:r>
            <a:r>
              <a:rPr lang="en-US" dirty="0" smtClean="0"/>
              <a:t> mo </a:t>
            </a:r>
            <a:r>
              <a:rPr lang="en-US" dirty="0" err="1" smtClean="0"/>
              <a:t>nai</a:t>
            </a:r>
            <a:r>
              <a:rPr lang="en-US" dirty="0" smtClean="0"/>
              <a:t>. </a:t>
            </a:r>
            <a:r>
              <a:rPr lang="en-US" dirty="0" err="1" smtClean="0"/>
              <a:t>Kono</a:t>
            </a:r>
            <a:r>
              <a:rPr lang="en-US" dirty="0" smtClean="0"/>
              <a:t> </a:t>
            </a:r>
            <a:r>
              <a:rPr lang="en-US" dirty="0" err="1" smtClean="0"/>
              <a:t>hakken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fukai</a:t>
            </a:r>
            <a:r>
              <a:rPr lang="en-US" dirty="0" smtClean="0"/>
              <a:t> </a:t>
            </a:r>
            <a:r>
              <a:rPr lang="en-US" dirty="0" err="1" smtClean="0"/>
              <a:t>hansei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fukumanakute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ikenai</a:t>
            </a:r>
            <a:r>
              <a:rPr lang="en-US" dirty="0" smtClean="0"/>
              <a:t>. </a:t>
            </a:r>
            <a:r>
              <a:rPr lang="en-US" dirty="0" err="1" smtClean="0"/>
              <a:t>Soko</a:t>
            </a:r>
            <a:r>
              <a:rPr lang="en-US" dirty="0" smtClean="0"/>
              <a:t> de </a:t>
            </a:r>
            <a:r>
              <a:rPr lang="en-US" dirty="0" err="1" smtClean="0"/>
              <a:t>hajimete</a:t>
            </a:r>
            <a:r>
              <a:rPr lang="en-US" dirty="0" smtClean="0"/>
              <a:t> praxis (</a:t>
            </a:r>
            <a:r>
              <a:rPr lang="en-US" dirty="0" err="1" smtClean="0"/>
              <a:t>kōdō</a:t>
            </a:r>
            <a:r>
              <a:rPr lang="en-US" dirty="0" smtClean="0"/>
              <a:t> + </a:t>
            </a:r>
            <a:r>
              <a:rPr lang="en-US" dirty="0" err="1" smtClean="0"/>
              <a:t>hansei</a:t>
            </a:r>
            <a:r>
              <a:rPr lang="en-US" dirty="0" smtClean="0"/>
              <a:t>) to </a:t>
            </a:r>
            <a:r>
              <a:rPr lang="en-US" dirty="0" err="1" smtClean="0"/>
              <a:t>naru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C4CA-6AFD-7541-B17C-23CF8B41F87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Shakai</a:t>
            </a:r>
            <a:r>
              <a:rPr lang="en-US" dirty="0" smtClean="0"/>
              <a:t> </a:t>
            </a:r>
            <a:r>
              <a:rPr lang="en-US" dirty="0" err="1" smtClean="0"/>
              <a:t>kagaku-sha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kenkyū</a:t>
            </a:r>
            <a:r>
              <a:rPr lang="en-US" dirty="0" smtClean="0"/>
              <a:t> to </a:t>
            </a:r>
            <a:r>
              <a:rPr lang="en-US" dirty="0" err="1" smtClean="0"/>
              <a:t>kōdō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chokusetsu</a:t>
            </a:r>
            <a:r>
              <a:rPr lang="en-US" dirty="0" smtClean="0"/>
              <a:t> </a:t>
            </a:r>
            <a:r>
              <a:rPr lang="en-US" dirty="0" err="1" smtClean="0"/>
              <a:t>musubitsukete</a:t>
            </a:r>
            <a:r>
              <a:rPr lang="en-US" dirty="0" smtClean="0"/>
              <a:t> </a:t>
            </a:r>
            <a:r>
              <a:rPr lang="en-US" dirty="0" err="1" smtClean="0"/>
              <a:t>konakatta</a:t>
            </a:r>
            <a:r>
              <a:rPr lang="en-US" dirty="0" smtClean="0"/>
              <a:t>. </a:t>
            </a:r>
            <a:r>
              <a:rPr lang="en-US" dirty="0" err="1" smtClean="0"/>
              <a:t>Kōdō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okosu</a:t>
            </a:r>
            <a:r>
              <a:rPr lang="en-US" dirty="0" smtClean="0"/>
              <a:t> </a:t>
            </a:r>
            <a:r>
              <a:rPr lang="en-US" dirty="0" err="1" smtClean="0"/>
              <a:t>koto</a:t>
            </a:r>
            <a:r>
              <a:rPr lang="en-US" dirty="0" smtClean="0"/>
              <a:t> </a:t>
            </a:r>
            <a:r>
              <a:rPr lang="en-US" dirty="0" err="1" smtClean="0"/>
              <a:t>niyotte</a:t>
            </a:r>
            <a:r>
              <a:rPr lang="en-US" dirty="0" smtClean="0"/>
              <a:t> </a:t>
            </a:r>
            <a:r>
              <a:rPr lang="en-US" dirty="0" err="1" smtClean="0"/>
              <a:t>kenkyū</a:t>
            </a:r>
            <a:r>
              <a:rPr lang="en-US" dirty="0" smtClean="0"/>
              <a:t> no </a:t>
            </a:r>
            <a:r>
              <a:rPr lang="en-US" dirty="0" err="1" smtClean="0"/>
              <a:t>kagaku-teki</a:t>
            </a:r>
            <a:r>
              <a:rPr lang="en-US" dirty="0" smtClean="0"/>
              <a:t> </a:t>
            </a:r>
            <a:r>
              <a:rPr lang="en-US" dirty="0" err="1" smtClean="0"/>
              <a:t>kiban</a:t>
            </a:r>
            <a:r>
              <a:rPr lang="en-US" dirty="0" smtClean="0"/>
              <a:t>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sokonawa</a:t>
            </a:r>
            <a:r>
              <a:rPr lang="en-US" dirty="0" smtClean="0"/>
              <a:t> </a:t>
            </a:r>
            <a:r>
              <a:rPr lang="en-US" dirty="0" err="1" smtClean="0"/>
              <a:t>reru</a:t>
            </a:r>
            <a:r>
              <a:rPr lang="en-US" dirty="0" smtClean="0"/>
              <a:t> to </a:t>
            </a:r>
            <a:r>
              <a:rPr lang="en-US" dirty="0" err="1" smtClean="0"/>
              <a:t>osorete</a:t>
            </a:r>
            <a:r>
              <a:rPr lang="en-US" dirty="0" smtClean="0"/>
              <a:t> </a:t>
            </a:r>
            <a:r>
              <a:rPr lang="en-US" dirty="0" err="1" smtClean="0"/>
              <a:t>ita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C4CA-6AFD-7541-B17C-23CF8B41F87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</a:t>
            </a:r>
            <a:r>
              <a:rPr lang="en-US" dirty="0" err="1" smtClean="0"/>
              <a:t>Nipponjin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jūrai</a:t>
            </a:r>
            <a:r>
              <a:rPr lang="en-US" dirty="0" smtClean="0"/>
              <a:t> no </a:t>
            </a:r>
            <a:r>
              <a:rPr lang="en-US" dirty="0" err="1" smtClean="0"/>
              <a:t>hōhō</a:t>
            </a:r>
            <a:r>
              <a:rPr lang="en-US" dirty="0" smtClean="0"/>
              <a:t>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kinō</a:t>
            </a:r>
            <a:r>
              <a:rPr lang="en-US" dirty="0" smtClean="0"/>
              <a:t> </a:t>
            </a:r>
            <a:r>
              <a:rPr lang="en-US" dirty="0" err="1" smtClean="0"/>
              <a:t>shinai</a:t>
            </a:r>
            <a:r>
              <a:rPr lang="en-US" dirty="0" smtClean="0"/>
              <a:t> to </a:t>
            </a:r>
            <a:r>
              <a:rPr lang="en-US" dirty="0" err="1" smtClean="0"/>
              <a:t>ninshiki</a:t>
            </a:r>
            <a:r>
              <a:rPr lang="en-US" dirty="0" smtClean="0"/>
              <a:t> </a:t>
            </a:r>
            <a:r>
              <a:rPr lang="en-US" dirty="0" err="1" smtClean="0"/>
              <a:t>shita</a:t>
            </a:r>
            <a:r>
              <a:rPr lang="en-US" dirty="0" smtClean="0"/>
              <a:t>… </a:t>
            </a:r>
            <a:r>
              <a:rPr lang="en-US" dirty="0" err="1" smtClean="0"/>
              <a:t>Amerika</a:t>
            </a:r>
            <a:r>
              <a:rPr lang="en-US" dirty="0" smtClean="0"/>
              <a:t> </a:t>
            </a:r>
            <a:r>
              <a:rPr lang="en-US" dirty="0" err="1" smtClean="0"/>
              <a:t>nioite</a:t>
            </a:r>
            <a:r>
              <a:rPr lang="en-US" dirty="0" smtClean="0"/>
              <a:t> </a:t>
            </a:r>
            <a:r>
              <a:rPr lang="en-US" dirty="0" err="1" smtClean="0"/>
              <a:t>sanka-gata</a:t>
            </a:r>
            <a:r>
              <a:rPr lang="en-US" dirty="0" smtClean="0"/>
              <a:t> </a:t>
            </a:r>
            <a:r>
              <a:rPr lang="en-US" dirty="0" err="1" smtClean="0"/>
              <a:t>keiei</a:t>
            </a:r>
            <a:r>
              <a:rPr lang="en-US" dirty="0" smtClean="0"/>
              <a:t>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rippusābisu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suginai</a:t>
            </a:r>
            <a:r>
              <a:rPr lang="en-US" dirty="0" smtClean="0"/>
              <a:t> [</a:t>
            </a:r>
            <a:r>
              <a:rPr lang="en-US" dirty="0" err="1" smtClean="0"/>
              <a:t>jikkō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renai</a:t>
            </a:r>
            <a:r>
              <a:rPr lang="en-US" dirty="0" smtClean="0"/>
              <a:t>] </a:t>
            </a:r>
            <a:r>
              <a:rPr lang="en-US" dirty="0" err="1" smtClean="0"/>
              <a:t>ippō</a:t>
            </a:r>
            <a:r>
              <a:rPr lang="en-US" dirty="0" smtClean="0"/>
              <a:t> de, </a:t>
            </a:r>
            <a:r>
              <a:rPr lang="en-US" dirty="0" err="1" smtClean="0"/>
              <a:t>nipponjin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shakai-teki</a:t>
            </a:r>
            <a:r>
              <a:rPr lang="en-US" dirty="0" smtClean="0"/>
              <a:t>, </a:t>
            </a:r>
            <a:r>
              <a:rPr lang="en-US" dirty="0" err="1" smtClean="0"/>
              <a:t>soshiki-tekina</a:t>
            </a:r>
            <a:r>
              <a:rPr lang="en-US" dirty="0" smtClean="0"/>
              <a:t> </a:t>
            </a:r>
            <a:r>
              <a:rPr lang="en-US" dirty="0" err="1" smtClean="0"/>
              <a:t>kōzō</a:t>
            </a:r>
            <a:r>
              <a:rPr lang="en-US" dirty="0" smtClean="0"/>
              <a:t> to </a:t>
            </a:r>
            <a:r>
              <a:rPr lang="en-US" dirty="0" err="1" smtClean="0"/>
              <a:t>kankō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ōkiku</a:t>
            </a:r>
            <a:r>
              <a:rPr lang="en-US" dirty="0" smtClean="0"/>
              <a:t> </a:t>
            </a:r>
            <a:r>
              <a:rPr lang="en-US" dirty="0" err="1" smtClean="0"/>
              <a:t>kaeta</a:t>
            </a:r>
            <a:r>
              <a:rPr lang="en-US" dirty="0" smtClean="0"/>
              <a:t>. 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C4CA-6AFD-7541-B17C-23CF8B41F87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“Chiiki </a:t>
            </a:r>
            <a:r>
              <a:rPr lang="en-US" dirty="0" err="1" smtClean="0"/>
              <a:t>shakai</a:t>
            </a:r>
            <a:r>
              <a:rPr lang="en-US" dirty="0" smtClean="0"/>
              <a:t>”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hitotsu</a:t>
            </a:r>
            <a:r>
              <a:rPr lang="en-US" dirty="0" smtClean="0"/>
              <a:t> no </a:t>
            </a:r>
            <a:r>
              <a:rPr lang="en-US" dirty="0" err="1" smtClean="0"/>
              <a:t>tan'i</a:t>
            </a:r>
            <a:r>
              <a:rPr lang="en-US" dirty="0" smtClean="0"/>
              <a:t> </a:t>
            </a:r>
            <a:r>
              <a:rPr lang="en-US" dirty="0" err="1" smtClean="0"/>
              <a:t>toshite</a:t>
            </a:r>
            <a:r>
              <a:rPr lang="en-US" dirty="0" smtClean="0"/>
              <a:t> </a:t>
            </a:r>
            <a:r>
              <a:rPr lang="en-US" dirty="0" err="1" smtClean="0"/>
              <a:t>shōten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ateru</a:t>
            </a:r>
            <a:r>
              <a:rPr lang="en-US" dirty="0" smtClean="0"/>
              <a:t> 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Kenkyū</a:t>
            </a:r>
            <a:r>
              <a:rPr lang="en-US" dirty="0" smtClean="0"/>
              <a:t> </a:t>
            </a:r>
            <a:r>
              <a:rPr lang="en-US" dirty="0" err="1" smtClean="0"/>
              <a:t>subete</a:t>
            </a:r>
            <a:r>
              <a:rPr lang="en-US" dirty="0" smtClean="0"/>
              <a:t> no </a:t>
            </a:r>
            <a:r>
              <a:rPr lang="en-US" dirty="0" err="1" smtClean="0"/>
              <a:t>kyokumen</a:t>
            </a:r>
            <a:r>
              <a:rPr lang="en-US" dirty="0" smtClean="0"/>
              <a:t> </a:t>
            </a:r>
            <a:r>
              <a:rPr lang="en-US" dirty="0" err="1" smtClean="0"/>
              <a:t>nioite</a:t>
            </a:r>
            <a:r>
              <a:rPr lang="en-US" dirty="0" smtClean="0"/>
              <a:t> </a:t>
            </a:r>
            <a:r>
              <a:rPr lang="en-US" dirty="0" err="1" smtClean="0"/>
              <a:t>subete</a:t>
            </a:r>
            <a:r>
              <a:rPr lang="en-US" dirty="0" smtClean="0"/>
              <a:t> no </a:t>
            </a:r>
            <a:r>
              <a:rPr lang="en-US" dirty="0" err="1" smtClean="0"/>
              <a:t>pātonā</a:t>
            </a:r>
            <a:r>
              <a:rPr lang="en-US" dirty="0" smtClean="0"/>
              <a:t>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kyōryoku-teki</a:t>
            </a:r>
            <a:r>
              <a:rPr lang="en-US" dirty="0" smtClean="0"/>
              <a:t>, </a:t>
            </a:r>
            <a:r>
              <a:rPr lang="en-US" dirty="0" err="1" smtClean="0"/>
              <a:t>kōheina</a:t>
            </a:r>
            <a:r>
              <a:rPr lang="en-US" dirty="0" smtClean="0"/>
              <a:t> </a:t>
            </a:r>
            <a:r>
              <a:rPr lang="en-US" dirty="0" err="1" smtClean="0"/>
              <a:t>sanka</a:t>
            </a:r>
            <a:r>
              <a:rPr lang="en-US" dirty="0" smtClean="0"/>
              <a:t>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dekiru</a:t>
            </a:r>
            <a:r>
              <a:rPr lang="en-US" dirty="0" smtClean="0"/>
              <a:t> </a:t>
            </a:r>
            <a:r>
              <a:rPr lang="en-US" dirty="0" err="1" smtClean="0"/>
              <a:t>yō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suru</a:t>
            </a:r>
            <a:r>
              <a:rPr lang="en-US" dirty="0" smtClean="0"/>
              <a:t> 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Shakai-teki</a:t>
            </a:r>
            <a:r>
              <a:rPr lang="en-US" dirty="0" smtClean="0"/>
              <a:t> </a:t>
            </a:r>
            <a:r>
              <a:rPr lang="en-US" dirty="0" err="1" smtClean="0"/>
              <a:t>fukōhei</a:t>
            </a:r>
            <a:r>
              <a:rPr lang="en-US" dirty="0" smtClean="0"/>
              <a:t> </a:t>
            </a:r>
            <a:r>
              <a:rPr lang="en-US" dirty="0" err="1" smtClean="0"/>
              <a:t>nitsuite</a:t>
            </a:r>
            <a:r>
              <a:rPr lang="en-US" dirty="0" smtClean="0"/>
              <a:t> </a:t>
            </a:r>
            <a:r>
              <a:rPr lang="en-US" dirty="0" err="1" smtClean="0"/>
              <a:t>tomoni</a:t>
            </a:r>
            <a:r>
              <a:rPr lang="en-US" dirty="0" smtClean="0"/>
              <a:t> </a:t>
            </a:r>
            <a:r>
              <a:rPr lang="en-US" dirty="0" err="1" smtClean="0"/>
              <a:t>manabu</a:t>
            </a:r>
            <a:r>
              <a:rPr lang="en-US" dirty="0" smtClean="0"/>
              <a:t> </a:t>
            </a:r>
            <a:r>
              <a:rPr lang="en-US" dirty="0" err="1" smtClean="0"/>
              <a:t>koto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sokushin</a:t>
            </a:r>
            <a:r>
              <a:rPr lang="en-US" dirty="0" smtClean="0"/>
              <a:t> </a:t>
            </a:r>
            <a:r>
              <a:rPr lang="en-US" dirty="0" err="1" smtClean="0"/>
              <a:t>suru</a:t>
            </a:r>
            <a:r>
              <a:rPr lang="en-US" dirty="0" smtClean="0"/>
              <a:t> </a:t>
            </a:r>
          </a:p>
          <a:p>
            <a:r>
              <a:rPr lang="en-US" dirty="0" smtClean="0"/>
              <a:t>4. </a:t>
            </a:r>
            <a:r>
              <a:rPr lang="en-US" dirty="0" err="1" smtClean="0"/>
              <a:t>Kenkō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kōtei-teki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torae</a:t>
            </a:r>
            <a:r>
              <a:rPr lang="en-US" dirty="0" smtClean="0"/>
              <a:t> </a:t>
            </a:r>
            <a:r>
              <a:rPr lang="en-US" dirty="0" err="1" smtClean="0"/>
              <a:t>ekorojikaruna</a:t>
            </a:r>
            <a:r>
              <a:rPr lang="en-US" dirty="0" smtClean="0"/>
              <a:t> </a:t>
            </a:r>
            <a:r>
              <a:rPr lang="en-US" dirty="0" err="1" smtClean="0"/>
              <a:t>kanten</a:t>
            </a:r>
            <a:r>
              <a:rPr lang="en-US" dirty="0" smtClean="0"/>
              <a:t> </a:t>
            </a:r>
            <a:r>
              <a:rPr lang="en-US" dirty="0" err="1" smtClean="0"/>
              <a:t>kara</a:t>
            </a:r>
            <a:r>
              <a:rPr lang="en-US" dirty="0" smtClean="0"/>
              <a:t> </a:t>
            </a:r>
            <a:r>
              <a:rPr lang="en-US" dirty="0" err="1" smtClean="0"/>
              <a:t>miru</a:t>
            </a:r>
            <a:r>
              <a:rPr lang="en-US" dirty="0" smtClean="0"/>
              <a:t> </a:t>
            </a:r>
          </a:p>
          <a:p>
            <a:r>
              <a:rPr lang="en-US" dirty="0" smtClean="0"/>
              <a:t>5. </a:t>
            </a:r>
            <a:r>
              <a:rPr lang="en-US" dirty="0" err="1" smtClean="0"/>
              <a:t>Junkan-teki</a:t>
            </a:r>
            <a:r>
              <a:rPr lang="en-US" dirty="0" smtClean="0"/>
              <a:t> </a:t>
            </a:r>
            <a:r>
              <a:rPr lang="en-US" dirty="0" err="1" smtClean="0"/>
              <a:t>hanpuku</a:t>
            </a:r>
            <a:r>
              <a:rPr lang="en-US" dirty="0" smtClean="0"/>
              <a:t> </a:t>
            </a:r>
            <a:r>
              <a:rPr lang="en-US" dirty="0" err="1" smtClean="0"/>
              <a:t>purosesu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mochiiru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C4CA-6AFD-7541-B17C-23CF8B41F87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Kōheina</a:t>
            </a:r>
            <a:r>
              <a:rPr lang="en-US" dirty="0" smtClean="0"/>
              <a:t> </a:t>
            </a:r>
            <a:r>
              <a:rPr lang="en-US" dirty="0" err="1" smtClean="0"/>
              <a:t>pātonāshippu</a:t>
            </a:r>
            <a:r>
              <a:rPr lang="en-US" dirty="0" smtClean="0"/>
              <a:t> to </a:t>
            </a:r>
            <a:r>
              <a:rPr lang="en-US" dirty="0" err="1" smtClean="0"/>
              <a:t>wa</a:t>
            </a:r>
            <a:r>
              <a:rPr lang="en-US" dirty="0" smtClean="0"/>
              <a:t>?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CBPR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hitobito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kyōryoku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shite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okonau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kenkyū</a:t>
            </a: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2. </a:t>
            </a:r>
            <a:r>
              <a:rPr lang="en-US" baseline="0" dirty="0" err="1" smtClean="0"/>
              <a:t>CBPR</a:t>
            </a:r>
            <a:r>
              <a:rPr lang="en-US" baseline="0" dirty="0" smtClean="0"/>
              <a:t> ≠ </a:t>
            </a:r>
            <a:r>
              <a:rPr lang="en-US" baseline="0" dirty="0" err="1" smtClean="0"/>
              <a:t>hitobito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okonau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hitobito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nitaisuru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hitobito</a:t>
            </a:r>
            <a:r>
              <a:rPr lang="en-US" baseline="0" dirty="0" smtClean="0"/>
              <a:t> no tame no </a:t>
            </a:r>
            <a:r>
              <a:rPr lang="en-US" baseline="0" dirty="0" err="1" smtClean="0"/>
              <a:t>kenkyū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C4CA-6AFD-7541-B17C-23CF8B41F87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6. </a:t>
            </a:r>
            <a:r>
              <a:rPr lang="en-US" dirty="0" err="1" smtClean="0"/>
              <a:t>Komyunitī</a:t>
            </a:r>
            <a:r>
              <a:rPr lang="en-US" dirty="0" smtClean="0"/>
              <a:t> no </a:t>
            </a:r>
            <a:r>
              <a:rPr lang="en-US" dirty="0" err="1" smtClean="0"/>
              <a:t>tsuyo-sa</a:t>
            </a:r>
            <a:r>
              <a:rPr lang="en-US" dirty="0" smtClean="0"/>
              <a:t> to </a:t>
            </a:r>
            <a:r>
              <a:rPr lang="en-US" dirty="0" err="1" smtClean="0"/>
              <a:t>shigen</a:t>
            </a:r>
            <a:r>
              <a:rPr lang="en-US" dirty="0" smtClean="0"/>
              <a:t> </a:t>
            </a:r>
            <a:r>
              <a:rPr lang="en-US" dirty="0" err="1" smtClean="0"/>
              <a:t>niyori</a:t>
            </a:r>
            <a:r>
              <a:rPr lang="en-US" dirty="0" smtClean="0"/>
              <a:t> </a:t>
            </a:r>
            <a:r>
              <a:rPr lang="en-US" dirty="0" err="1" smtClean="0"/>
              <a:t>naritatte</a:t>
            </a:r>
            <a:r>
              <a:rPr lang="en-US" dirty="0" smtClean="0"/>
              <a:t> </a:t>
            </a:r>
            <a:r>
              <a:rPr lang="en-US" dirty="0" err="1" smtClean="0"/>
              <a:t>iru</a:t>
            </a:r>
            <a:r>
              <a:rPr lang="en-US" dirty="0" smtClean="0"/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7. </a:t>
            </a:r>
            <a:r>
              <a:rPr lang="en-US" dirty="0" err="1" smtClean="0"/>
              <a:t>Subete</a:t>
            </a:r>
            <a:r>
              <a:rPr lang="en-US" dirty="0" smtClean="0"/>
              <a:t> no </a:t>
            </a:r>
            <a:r>
              <a:rPr lang="en-US" dirty="0" err="1" smtClean="0"/>
              <a:t>pātonā</a:t>
            </a:r>
            <a:r>
              <a:rPr lang="en-US" dirty="0" smtClean="0"/>
              <a:t> to </a:t>
            </a:r>
            <a:r>
              <a:rPr lang="en-US" dirty="0" err="1" smtClean="0"/>
              <a:t>sōgo</a:t>
            </a:r>
            <a:r>
              <a:rPr lang="en-US" dirty="0" smtClean="0"/>
              <a:t> no </a:t>
            </a:r>
            <a:r>
              <a:rPr lang="en-US" dirty="0" err="1" smtClean="0"/>
              <a:t>rieki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umidasou</a:t>
            </a:r>
            <a:r>
              <a:rPr lang="en-US" dirty="0" smtClean="0"/>
              <a:t> to </a:t>
            </a:r>
            <a:r>
              <a:rPr lang="en-US" dirty="0" err="1" smtClean="0"/>
              <a:t>suru</a:t>
            </a:r>
            <a:r>
              <a:rPr lang="en-US" dirty="0" smtClean="0"/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8. </a:t>
            </a:r>
            <a:r>
              <a:rPr lang="en-US" dirty="0" err="1" smtClean="0"/>
              <a:t>Subete</a:t>
            </a:r>
            <a:r>
              <a:rPr lang="en-US" dirty="0" smtClean="0"/>
              <a:t> no </a:t>
            </a:r>
            <a:r>
              <a:rPr lang="en-US" dirty="0" err="1" smtClean="0"/>
              <a:t>pātonā</a:t>
            </a:r>
            <a:r>
              <a:rPr lang="en-US" dirty="0" smtClean="0"/>
              <a:t> to </a:t>
            </a:r>
            <a:r>
              <a:rPr lang="en-US" dirty="0" err="1" smtClean="0"/>
              <a:t>subete</a:t>
            </a:r>
            <a:r>
              <a:rPr lang="en-US" dirty="0" smtClean="0"/>
              <a:t> no </a:t>
            </a:r>
            <a:r>
              <a:rPr lang="en-US" dirty="0" err="1" smtClean="0"/>
              <a:t>dēta</a:t>
            </a:r>
            <a:r>
              <a:rPr lang="en-US" dirty="0" smtClean="0"/>
              <a:t>, </a:t>
            </a:r>
            <a:r>
              <a:rPr lang="en-US" dirty="0" err="1" smtClean="0"/>
              <a:t>repōto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kyōyū</a:t>
            </a:r>
            <a:r>
              <a:rPr lang="en-US" dirty="0" smtClean="0"/>
              <a:t> </a:t>
            </a:r>
            <a:r>
              <a:rPr lang="en-US" dirty="0" err="1" smtClean="0"/>
              <a:t>suru</a:t>
            </a:r>
            <a:r>
              <a:rPr lang="en-US" dirty="0" smtClean="0"/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9. </a:t>
            </a:r>
            <a:r>
              <a:rPr lang="en-US" dirty="0" err="1" smtClean="0"/>
              <a:t>Subete</a:t>
            </a:r>
            <a:r>
              <a:rPr lang="en-US" dirty="0" smtClean="0"/>
              <a:t> no </a:t>
            </a:r>
            <a:r>
              <a:rPr lang="en-US" dirty="0" err="1" smtClean="0"/>
              <a:t>pātonā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chōki-tekina</a:t>
            </a:r>
            <a:r>
              <a:rPr lang="en-US" dirty="0" smtClean="0"/>
              <a:t> </a:t>
            </a:r>
            <a:r>
              <a:rPr lang="en-US" dirty="0" err="1" smtClean="0"/>
              <a:t>kyōryoku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iji</a:t>
            </a:r>
            <a:r>
              <a:rPr lang="en-US" dirty="0" smtClean="0"/>
              <a:t> </a:t>
            </a:r>
            <a:r>
              <a:rPr lang="en-US" dirty="0" err="1" smtClean="0"/>
              <a:t>suru</a:t>
            </a:r>
            <a:r>
              <a:rPr lang="en-US" dirty="0" smtClean="0"/>
              <a:t> </a:t>
            </a:r>
            <a:r>
              <a:rPr lang="en-US" dirty="0" err="1" smtClean="0"/>
              <a:t>yō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suru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C4CA-6AFD-7541-B17C-23CF8B41F87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原則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Gensoku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</a:t>
            </a: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従来の研究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Jūrai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no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kenkyū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CBPR</a:t>
            </a:r>
            <a:endParaRPr kumimoji="0" lang="en-US" altLang="ja-JP" sz="1200" b="0" i="0" u="none" strike="noStrike" cap="none" normalizeH="0" baseline="0" dirty="0" smtClean="0">
              <a:ln>
                <a:noFill/>
              </a:ln>
              <a:solidFill>
                <a:srgbClr val="F2B72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Chiiki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shakai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shōten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no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tan'idearu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-- 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Jūrai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no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kenkyū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tokidoki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desu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CBPR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tsuneni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desu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2B72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en-US" dirty="0" smtClean="0"/>
              <a:t>2. </a:t>
            </a:r>
            <a:r>
              <a:rPr lang="en-US" dirty="0" err="1" smtClean="0"/>
              <a:t>Kenkyū</a:t>
            </a:r>
            <a:r>
              <a:rPr lang="en-US" dirty="0" smtClean="0"/>
              <a:t> </a:t>
            </a:r>
            <a:r>
              <a:rPr lang="en-US" dirty="0" err="1" smtClean="0"/>
              <a:t>purosesu</a:t>
            </a:r>
            <a:r>
              <a:rPr lang="en-US" dirty="0" smtClean="0"/>
              <a:t> no </a:t>
            </a:r>
            <a:r>
              <a:rPr lang="en-US" dirty="0" err="1" smtClean="0"/>
              <a:t>subete</a:t>
            </a:r>
            <a:r>
              <a:rPr lang="en-US" dirty="0" smtClean="0"/>
              <a:t> no </a:t>
            </a:r>
            <a:r>
              <a:rPr lang="en-US" dirty="0" err="1" smtClean="0"/>
              <a:t>kyokumen</a:t>
            </a:r>
            <a:r>
              <a:rPr lang="en-US" dirty="0" smtClean="0"/>
              <a:t> </a:t>
            </a:r>
            <a:r>
              <a:rPr lang="en-US" dirty="0" err="1" smtClean="0"/>
              <a:t>nioite</a:t>
            </a:r>
            <a:r>
              <a:rPr lang="en-US" dirty="0" smtClean="0"/>
              <a:t> </a:t>
            </a:r>
            <a:r>
              <a:rPr lang="en-US" dirty="0" err="1" smtClean="0"/>
              <a:t>kyōdō</a:t>
            </a:r>
            <a:r>
              <a:rPr lang="en-US" dirty="0" smtClean="0"/>
              <a:t> de </a:t>
            </a:r>
            <a:r>
              <a:rPr lang="en-US" dirty="0" err="1" smtClean="0"/>
              <a:t>okonau</a:t>
            </a:r>
            <a:r>
              <a:rPr lang="en-US" dirty="0" smtClean="0"/>
              <a:t>  --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Jūrai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no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kenkyū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mareni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desu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CBPR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hotondou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desu</a:t>
            </a:r>
            <a:endParaRPr lang="en-US" dirty="0" smtClean="0"/>
          </a:p>
          <a:p>
            <a:r>
              <a:rPr lang="en-US" dirty="0" smtClean="0"/>
              <a:t>3.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Shakai-teki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fukōhei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shōten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ateta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kyōdō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gakushū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sokushin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suru</a:t>
            </a:r>
            <a:r>
              <a:rPr lang="en-US" baseline="0" dirty="0" smtClean="0"/>
              <a:t>  </a:t>
            </a:r>
            <a:r>
              <a:rPr lang="en-US" dirty="0" smtClean="0"/>
              <a:t>--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Jūrai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no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kenkyū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amarinai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desu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CBPR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tsuneni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desu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C4CA-6AFD-7541-B17C-23CF8B41F87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</a:t>
            </a:r>
            <a:r>
              <a:rPr lang="en-US" dirty="0" err="1" smtClean="0"/>
              <a:t>Kenkō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no </a:t>
            </a:r>
            <a:r>
              <a:rPr lang="en-US" dirty="0" err="1" smtClean="0"/>
              <a:t>kōtei-teki</a:t>
            </a:r>
            <a:r>
              <a:rPr lang="en-US" dirty="0" smtClean="0"/>
              <a:t>, </a:t>
            </a:r>
            <a:r>
              <a:rPr lang="en-US" dirty="0" err="1" smtClean="0"/>
              <a:t>ekorojikaruna</a:t>
            </a:r>
            <a:r>
              <a:rPr lang="en-US" dirty="0" smtClean="0"/>
              <a:t> </a:t>
            </a:r>
            <a:r>
              <a:rPr lang="en-US" dirty="0" err="1" smtClean="0"/>
              <a:t>kenkai</a:t>
            </a:r>
            <a:r>
              <a:rPr lang="en-US" dirty="0" smtClean="0"/>
              <a:t>  --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Jūrai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no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kenkyū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tokidokidesu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CBPR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tsuneni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desu</a:t>
            </a:r>
            <a:endParaRPr kumimoji="0" lang="en-US" altLang="ja-JP" sz="1200" b="0" i="0" u="none" strike="noStrike" cap="none" normalizeH="0" baseline="0" dirty="0" smtClean="0">
              <a:ln>
                <a:noFill/>
              </a:ln>
              <a:solidFill>
                <a:srgbClr val="F2B72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Junkan-teki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hanpuku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purosesu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mochiite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kenkyū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kizuku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dirty="0" smtClean="0"/>
              <a:t>--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Jūrai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no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kenkyū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tokidokidesu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CBPR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tsuneni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desu</a:t>
            </a:r>
            <a:endParaRPr kumimoji="0" lang="en-US" altLang="ja-JP" sz="1200" b="0" i="0" u="none" strike="noStrike" cap="none" normalizeH="0" baseline="0" dirty="0" smtClean="0">
              <a:ln>
                <a:noFill/>
              </a:ln>
              <a:solidFill>
                <a:srgbClr val="F2B72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Komyunitī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no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tsuyo-sa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to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shigen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shōten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ateru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dirty="0" smtClean="0"/>
              <a:t>--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Jūrai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no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kenkyū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mareni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–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CBPR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tsuneni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desu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C4CA-6AFD-7541-B17C-23CF8B41F87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Chiiki</a:t>
            </a:r>
            <a:r>
              <a:rPr lang="en-US" dirty="0" smtClean="0"/>
              <a:t> </a:t>
            </a:r>
            <a:r>
              <a:rPr lang="en-US" dirty="0" err="1" smtClean="0"/>
              <a:t>mitchaku-gata</a:t>
            </a:r>
            <a:r>
              <a:rPr lang="en-US" dirty="0" smtClean="0"/>
              <a:t> </a:t>
            </a:r>
            <a:r>
              <a:rPr lang="en-US" dirty="0" err="1" smtClean="0"/>
              <a:t>sanka-gata</a:t>
            </a:r>
            <a:r>
              <a:rPr lang="en-US" dirty="0" smtClean="0"/>
              <a:t> </a:t>
            </a:r>
            <a:r>
              <a:rPr lang="en-US" dirty="0" err="1" smtClean="0"/>
              <a:t>kenkyū</a:t>
            </a:r>
            <a:r>
              <a:rPr lang="en-US" dirty="0" smtClean="0"/>
              <a:t> to </a:t>
            </a:r>
            <a:r>
              <a:rPr lang="en-US" dirty="0" err="1" smtClean="0"/>
              <a:t>wa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desuka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C4CA-6AFD-7541-B17C-23CF8B41F87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dirty="0" smtClean="0"/>
              <a:t>7. </a:t>
            </a:r>
            <a:r>
              <a:rPr lang="en-US" dirty="0" err="1" smtClean="0"/>
              <a:t>Chiiki</a:t>
            </a:r>
            <a:r>
              <a:rPr lang="en-US" dirty="0" smtClean="0"/>
              <a:t> </a:t>
            </a:r>
            <a:r>
              <a:rPr lang="en-US" dirty="0" err="1" smtClean="0"/>
              <a:t>jūmin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fukumu</a:t>
            </a:r>
            <a:r>
              <a:rPr lang="en-US" dirty="0" smtClean="0"/>
              <a:t> </a:t>
            </a:r>
            <a:r>
              <a:rPr lang="en-US" dirty="0" err="1" smtClean="0"/>
              <a:t>subete</a:t>
            </a:r>
            <a:r>
              <a:rPr lang="en-US" dirty="0" smtClean="0"/>
              <a:t> no </a:t>
            </a:r>
            <a:r>
              <a:rPr lang="en-US" dirty="0" err="1" smtClean="0"/>
              <a:t>pātonā</a:t>
            </a:r>
            <a:r>
              <a:rPr lang="en-US" dirty="0" smtClean="0"/>
              <a:t> to no </a:t>
            </a:r>
            <a:r>
              <a:rPr lang="en-US" dirty="0" err="1" smtClean="0"/>
              <a:t>sōgo</a:t>
            </a:r>
            <a:r>
              <a:rPr lang="en-US" dirty="0" smtClean="0"/>
              <a:t> </a:t>
            </a:r>
            <a:r>
              <a:rPr lang="en-US" dirty="0" err="1" smtClean="0"/>
              <a:t>rieki</a:t>
            </a:r>
            <a:r>
              <a:rPr lang="en-US" dirty="0" smtClean="0"/>
              <a:t> </a:t>
            </a:r>
            <a:r>
              <a:rPr lang="en-US" baseline="0" dirty="0" smtClean="0"/>
              <a:t> </a:t>
            </a:r>
            <a:r>
              <a:rPr lang="en-US" dirty="0" smtClean="0"/>
              <a:t>--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Jūrai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no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kenkyū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amarinai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desu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CBPR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tsuneni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desu</a:t>
            </a:r>
            <a:endParaRPr kumimoji="0" lang="en-US" altLang="ja-JP" sz="1200" b="0" i="0" u="none" strike="noStrike" cap="none" normalizeH="0" baseline="0" dirty="0" smtClean="0">
              <a:ln>
                <a:noFill/>
              </a:ln>
              <a:solidFill>
                <a:srgbClr val="F2B72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228600" indent="-228600">
              <a:buNone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Subete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no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pātonā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to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subete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no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dēta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repōto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kyōyū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suru</a:t>
            </a:r>
            <a:r>
              <a:rPr lang="en-US" dirty="0" smtClean="0"/>
              <a:t>--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Jūrai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no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kenkyū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mareni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–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CBPR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tsuneni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desu</a:t>
            </a:r>
            <a:endParaRPr kumimoji="0" lang="en-US" altLang="ja-JP" sz="1200" b="0" i="0" u="none" strike="noStrike" cap="none" normalizeH="0" baseline="0" dirty="0" smtClean="0">
              <a:ln>
                <a:noFill/>
              </a:ln>
              <a:solidFill>
                <a:srgbClr val="F2B72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228600" indent="-228600">
              <a:buNone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9.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Subete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no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pātonā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chōki-tekina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kyōryoku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en-US" dirty="0" smtClean="0"/>
              <a:t>--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Jūrai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no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kenkyū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tokidokidesu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CBPR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hotondou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2B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desu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C4CA-6AFD-7541-B17C-23CF8B41F87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Senmon</a:t>
            </a:r>
            <a:r>
              <a:rPr lang="en-US" dirty="0" smtClean="0"/>
              <a:t> </a:t>
            </a:r>
            <a:r>
              <a:rPr lang="en-US" dirty="0" err="1" smtClean="0"/>
              <a:t>chishiki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motta</a:t>
            </a:r>
            <a:r>
              <a:rPr lang="en-US" dirty="0" smtClean="0"/>
              <a:t> </a:t>
            </a:r>
            <a:r>
              <a:rPr lang="en-US" dirty="0" err="1" smtClean="0"/>
              <a:t>puro</a:t>
            </a:r>
            <a:r>
              <a:rPr lang="en-US" dirty="0" smtClean="0"/>
              <a:t> + </a:t>
            </a:r>
            <a:r>
              <a:rPr lang="en-US" dirty="0" err="1" smtClean="0"/>
              <a:t>chiiki</a:t>
            </a:r>
            <a:r>
              <a:rPr lang="en-US" dirty="0" smtClean="0"/>
              <a:t> no </a:t>
            </a:r>
            <a:r>
              <a:rPr lang="en-US" dirty="0" err="1" smtClean="0"/>
              <a:t>senmon</a:t>
            </a:r>
            <a:r>
              <a:rPr lang="en-US" dirty="0" smtClean="0"/>
              <a:t>-ka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C4CA-6AFD-7541-B17C-23CF8B41F87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Shin'yō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C4CA-6AFD-7541-B17C-23CF8B41F87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Chiiki</a:t>
            </a:r>
            <a:r>
              <a:rPr lang="en-US" dirty="0" smtClean="0"/>
              <a:t> </a:t>
            </a:r>
            <a:r>
              <a:rPr lang="en-US" dirty="0" err="1" smtClean="0"/>
              <a:t>mitchaku-gata</a:t>
            </a:r>
            <a:r>
              <a:rPr lang="en-US" dirty="0" smtClean="0"/>
              <a:t> </a:t>
            </a:r>
            <a:r>
              <a:rPr lang="en-US" dirty="0" err="1" smtClean="0"/>
              <a:t>sanka-gata</a:t>
            </a:r>
            <a:r>
              <a:rPr lang="en-US" dirty="0" smtClean="0"/>
              <a:t> </a:t>
            </a:r>
            <a:r>
              <a:rPr lang="en-US" dirty="0" err="1" smtClean="0"/>
              <a:t>kenkyū</a:t>
            </a:r>
            <a:r>
              <a:rPr lang="en-US" dirty="0" smtClean="0"/>
              <a:t> to </a:t>
            </a:r>
            <a:r>
              <a:rPr lang="en-US" dirty="0" err="1" smtClean="0"/>
              <a:t>wa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desuka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C4CA-6AFD-7541-B17C-23CF8B41F87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Kenkyū</a:t>
            </a:r>
            <a:r>
              <a:rPr lang="en-US" dirty="0" smtClean="0"/>
              <a:t> to </a:t>
            </a:r>
            <a:r>
              <a:rPr lang="en-US" dirty="0" err="1" smtClean="0"/>
              <a:t>wa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C4CA-6AFD-7541-B17C-23CF8B41F87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Kenkyū</a:t>
            </a:r>
            <a:r>
              <a:rPr lang="en-US" dirty="0" smtClean="0"/>
              <a:t> to </a:t>
            </a:r>
            <a:r>
              <a:rPr lang="en-US" dirty="0" err="1" smtClean="0"/>
              <a:t>wa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C4CA-6AFD-7541-B17C-23CF8B41F87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Chiiki</a:t>
            </a:r>
            <a:r>
              <a:rPr lang="en-US" dirty="0" smtClean="0"/>
              <a:t> </a:t>
            </a:r>
            <a:r>
              <a:rPr lang="en-US" dirty="0" err="1" smtClean="0"/>
              <a:t>mitchaku-gata</a:t>
            </a:r>
            <a:r>
              <a:rPr lang="en-US" dirty="0" smtClean="0"/>
              <a:t> </a:t>
            </a:r>
            <a:r>
              <a:rPr lang="en-US" dirty="0" err="1" smtClean="0"/>
              <a:t>sanka-gata</a:t>
            </a:r>
            <a:r>
              <a:rPr lang="en-US" dirty="0" smtClean="0"/>
              <a:t> </a:t>
            </a:r>
            <a:r>
              <a:rPr lang="en-US" dirty="0" err="1" smtClean="0"/>
              <a:t>kenkyū</a:t>
            </a:r>
            <a:r>
              <a:rPr lang="en-US" dirty="0" smtClean="0"/>
              <a:t> to </a:t>
            </a:r>
            <a:r>
              <a:rPr lang="en-US" dirty="0" err="1" smtClean="0"/>
              <a:t>wa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desuka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C4CA-6AFD-7541-B17C-23CF8B41F87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Sanka-gata</a:t>
            </a:r>
            <a:r>
              <a:rPr lang="en-US" dirty="0" smtClean="0"/>
              <a:t> </a:t>
            </a:r>
            <a:r>
              <a:rPr lang="en-US" dirty="0" err="1" smtClean="0"/>
              <a:t>kenkyū</a:t>
            </a:r>
            <a:r>
              <a:rPr lang="en-US" dirty="0" smtClean="0"/>
              <a:t> to </a:t>
            </a:r>
            <a:r>
              <a:rPr lang="en-US" dirty="0" err="1" smtClean="0"/>
              <a:t>wa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C4CA-6AFD-7541-B17C-23CF8B41F87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Chiiki</a:t>
            </a:r>
            <a:r>
              <a:rPr lang="en-US" dirty="0" smtClean="0"/>
              <a:t> </a:t>
            </a:r>
            <a:r>
              <a:rPr lang="en-US" dirty="0" err="1" smtClean="0"/>
              <a:t>shakai</a:t>
            </a:r>
            <a:r>
              <a:rPr lang="en-US" dirty="0" smtClean="0"/>
              <a:t> to </a:t>
            </a:r>
            <a:r>
              <a:rPr lang="en-US" dirty="0" err="1" smtClean="0"/>
              <a:t>wa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C4CA-6AFD-7541-B17C-23CF8B41F87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Chiiki</a:t>
            </a:r>
            <a:r>
              <a:rPr lang="en-US" dirty="0" smtClean="0"/>
              <a:t> </a:t>
            </a:r>
            <a:r>
              <a:rPr lang="en-US" dirty="0" err="1" smtClean="0"/>
              <a:t>shakai</a:t>
            </a:r>
            <a:r>
              <a:rPr lang="en-US" dirty="0" smtClean="0"/>
              <a:t> </a:t>
            </a:r>
            <a:r>
              <a:rPr lang="en-US" dirty="0" err="1" smtClean="0"/>
              <a:t>mitchaku-gata</a:t>
            </a:r>
            <a:r>
              <a:rPr lang="en-US" dirty="0" smtClean="0"/>
              <a:t> to </a:t>
            </a:r>
            <a:r>
              <a:rPr lang="en-US" dirty="0" err="1" smtClean="0"/>
              <a:t>wa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C4CA-6AFD-7541-B17C-23CF8B41F87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1752600" y="2133600"/>
            <a:ext cx="69659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7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quarter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57DF6D7-809A-CA4F-8BAC-78651200B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9850" y="1733550"/>
            <a:ext cx="7386638" cy="44973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9278D-F7F4-3E4D-B61D-A35211144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361950"/>
            <a:ext cx="1868487" cy="5868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1950"/>
            <a:ext cx="5456238" cy="5868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2C66D-8996-A84D-8F1C-984F209AC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1950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39850" y="1733550"/>
            <a:ext cx="7386638" cy="4497388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8D4F7-4542-014E-A835-170930417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9850" y="1733550"/>
            <a:ext cx="7386638" cy="4497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B61B3-870A-7348-BC07-9B1AA404F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6ECC5-08FD-DB46-A887-4E2CD85EE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Screen shot 2011-08-19 at 9.24.22 P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1231900"/>
          </a:xfrm>
          <a:prstGeom prst="rect">
            <a:avLst/>
          </a:prstGeom>
        </p:spPr>
      </p:pic>
      <p:pic>
        <p:nvPicPr>
          <p:cNvPr id="8" name="Picture 7" descr="Screen shot 2011-08-19 at 9.24.22 P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5600" y="1600200"/>
            <a:ext cx="2743200" cy="1231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9850" y="1733550"/>
            <a:ext cx="3616325" cy="44973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8575" y="1733550"/>
            <a:ext cx="3617913" cy="44973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253C6-5545-2846-A501-7AA75E6DD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DFFD8-49B1-0D40-A0C8-0D7C91F61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7474C-C3FD-AE4C-9B82-3B93928CB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62707-6BF2-9B42-8B02-D7B0B05A9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D7059-0E39-9F41-BF63-83F5296FA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39A93-A113-AC4A-B480-1B9C9CBED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ag-project-Chachoengsao_0003.jpg"/>
          <p:cNvPicPr>
            <a:picLocks noChangeAspect="1"/>
          </p:cNvPicPr>
          <p:nvPr userDrawn="1"/>
        </p:nvPicPr>
        <p:blipFill>
          <a:blip r:embed="rId14">
            <a:alphaModFix amt="13000"/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220" t="37358" r="8245" b="1105"/>
          <a:stretch>
            <a:fillRect/>
          </a:stretch>
        </p:blipFill>
        <p:spPr>
          <a:xfrm>
            <a:off x="0" y="2590800"/>
            <a:ext cx="9220200" cy="4267200"/>
          </a:xfrm>
          <a:prstGeom prst="rect">
            <a:avLst/>
          </a:prstGeom>
        </p:spPr>
      </p:pic>
      <p:sp>
        <p:nvSpPr>
          <p:cNvPr id="415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7950" y="6376988"/>
            <a:ext cx="178276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5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3750" y="6383338"/>
            <a:ext cx="34559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5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3725" y="6383338"/>
            <a:ext cx="175577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B905612B-0078-2C49-AB25-81082353F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53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61950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Char char="o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5"/>
        </a:buBlip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"/>
            <a:ext cx="8458200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a typeface="+mj-ea"/>
                <a:cs typeface="+mj-cs"/>
              </a:rPr>
              <a:t>Action Research and Community-based Partnerships in Health</a:t>
            </a:r>
            <a:br>
              <a:rPr lang="en-US" sz="4000" dirty="0" smtClean="0">
                <a:ea typeface="+mj-ea"/>
                <a:cs typeface="+mj-cs"/>
              </a:rPr>
            </a:br>
            <a:r>
              <a:rPr lang="ja-JP" altLang="en-US" sz="4000" dirty="0" smtClean="0">
                <a:solidFill>
                  <a:srgbClr val="F2B725"/>
                </a:solidFill>
                <a:ea typeface="+mj-ea"/>
                <a:cs typeface="+mj-cs"/>
              </a:rPr>
              <a:t>健康に関する</a:t>
            </a:r>
            <a:r>
              <a:rPr lang="en-US" altLang="ja-JP" sz="4000" dirty="0" smtClean="0">
                <a:solidFill>
                  <a:srgbClr val="F2B725"/>
                </a:solidFill>
                <a:ea typeface="+mj-ea"/>
                <a:cs typeface="+mj-cs"/>
              </a:rPr>
              <a:t/>
            </a:r>
            <a:br>
              <a:rPr lang="en-US" altLang="ja-JP" sz="4000" dirty="0" smtClean="0">
                <a:solidFill>
                  <a:srgbClr val="F2B725"/>
                </a:solidFill>
                <a:ea typeface="+mj-ea"/>
                <a:cs typeface="+mj-cs"/>
              </a:rPr>
            </a:br>
            <a:r>
              <a:rPr lang="ja-JP" altLang="en-US" sz="4000" dirty="0" smtClean="0">
                <a:solidFill>
                  <a:srgbClr val="F2B725"/>
                </a:solidFill>
                <a:ea typeface="+mj-ea"/>
                <a:cs typeface="+mj-cs"/>
              </a:rPr>
              <a:t>アクションリサーチと地域密着型</a:t>
            </a:r>
            <a:r>
              <a:rPr lang="en-US" altLang="ja-JP" sz="4000" dirty="0" smtClean="0">
                <a:solidFill>
                  <a:srgbClr val="F2B725"/>
                </a:solidFill>
                <a:ea typeface="+mj-ea"/>
                <a:cs typeface="+mj-cs"/>
              </a:rPr>
              <a:t/>
            </a:r>
            <a:br>
              <a:rPr lang="en-US" altLang="ja-JP" sz="4000" dirty="0" smtClean="0">
                <a:solidFill>
                  <a:srgbClr val="F2B725"/>
                </a:solidFill>
                <a:ea typeface="+mj-ea"/>
                <a:cs typeface="+mj-cs"/>
              </a:rPr>
            </a:br>
            <a:r>
              <a:rPr lang="ja-JP" altLang="en-US" sz="4000" dirty="0" smtClean="0">
                <a:solidFill>
                  <a:srgbClr val="F2B725"/>
                </a:solidFill>
                <a:ea typeface="+mj-ea"/>
                <a:cs typeface="+mj-cs"/>
              </a:rPr>
              <a:t>パートナーシップの利点</a:t>
            </a:r>
            <a:endParaRPr lang="en-US" sz="4000" dirty="0">
              <a:solidFill>
                <a:srgbClr val="F2B725"/>
              </a:solidFill>
              <a:ea typeface="+mj-ea"/>
              <a:cs typeface="+mj-c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352800"/>
            <a:ext cx="7315200" cy="2667000"/>
          </a:xfrm>
        </p:spPr>
        <p:txBody>
          <a:bodyPr/>
          <a:lstStyle/>
          <a:p>
            <a:pPr eaLnBrk="1" hangingPunct="1"/>
            <a:r>
              <a:rPr lang="en-US" sz="2600" dirty="0"/>
              <a:t>Jeremiah Mock, </a:t>
            </a:r>
            <a:r>
              <a:rPr lang="en-US" sz="2600" dirty="0" err="1"/>
              <a:t>MSc</a:t>
            </a:r>
            <a:r>
              <a:rPr lang="en-US" sz="2600" dirty="0"/>
              <a:t>, PhD</a:t>
            </a:r>
          </a:p>
          <a:p>
            <a:pPr eaLnBrk="1" hangingPunct="1"/>
            <a:r>
              <a:rPr lang="en-US" sz="2600" dirty="0"/>
              <a:t>Health Anthropologist</a:t>
            </a:r>
            <a:endParaRPr lang="en-US" sz="2600" dirty="0" smtClean="0"/>
          </a:p>
          <a:p>
            <a:pPr eaLnBrk="1" hangingPunct="1"/>
            <a:r>
              <a:rPr lang="en-US" sz="2600" dirty="0" smtClean="0"/>
              <a:t>Clinical Professor</a:t>
            </a:r>
            <a:endParaRPr lang="en-US" sz="2200" dirty="0" smtClean="0"/>
          </a:p>
          <a:p>
            <a:pPr eaLnBrk="1" hangingPunct="1"/>
            <a:r>
              <a:rPr lang="en-US" sz="2600" dirty="0" smtClean="0"/>
              <a:t>Kochi Prefectural </a:t>
            </a:r>
            <a:r>
              <a:rPr lang="en-US" sz="2600" dirty="0"/>
              <a:t>University </a:t>
            </a:r>
            <a:endParaRPr lang="en-US" sz="2600" dirty="0" smtClean="0"/>
          </a:p>
          <a:p>
            <a:pPr eaLnBrk="1" hangingPunct="1"/>
            <a:r>
              <a:rPr lang="en-US" sz="2600" dirty="0" smtClean="0"/>
              <a:t>Faculty of Nursing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4771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Similar</a:t>
            </a:r>
            <a:r>
              <a:rPr lang="en-US" dirty="0" smtClean="0">
                <a:ea typeface="+mj-ea"/>
                <a:cs typeface="+mj-cs"/>
              </a:rPr>
              <a:t> Approaches</a:t>
            </a:r>
            <a:br>
              <a:rPr lang="en-US" dirty="0" smtClean="0">
                <a:ea typeface="+mj-ea"/>
                <a:cs typeface="+mj-cs"/>
              </a:rPr>
            </a:br>
            <a:r>
              <a:rPr lang="ja-JP" altLang="en-US" dirty="0" smtClean="0">
                <a:solidFill>
                  <a:srgbClr val="FCC400"/>
                </a:solidFill>
                <a:ea typeface="+mj-ea"/>
                <a:cs typeface="+mj-cs"/>
              </a:rPr>
              <a:t>類似した方法</a:t>
            </a:r>
            <a:endParaRPr lang="en-US" dirty="0">
              <a:solidFill>
                <a:srgbClr val="FCC400"/>
              </a:solidFill>
              <a:ea typeface="+mj-ea"/>
              <a:cs typeface="+mj-cs"/>
            </a:endParaRPr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228600" y="3238500"/>
            <a:ext cx="6019800" cy="2667000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257800" y="1676400"/>
            <a:ext cx="32766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AE004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Community-based</a:t>
            </a:r>
          </a:p>
          <a:p>
            <a:pPr>
              <a:defRPr/>
            </a:pPr>
            <a:r>
              <a:rPr lang="en-US" sz="2800" dirty="0">
                <a:solidFill>
                  <a:srgbClr val="CC00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Participatory</a:t>
            </a:r>
          </a:p>
          <a:p>
            <a:pPr>
              <a:defRPr/>
            </a:pPr>
            <a:r>
              <a:rPr lang="en-US" sz="2800" dirty="0">
                <a:solidFill>
                  <a:srgbClr val="AE004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Research</a:t>
            </a:r>
            <a:endParaRPr lang="en-US" dirty="0">
              <a:solidFill>
                <a:srgbClr val="AE004C"/>
              </a:solidFill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838200" y="2286000"/>
            <a:ext cx="3352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Action Research</a:t>
            </a:r>
            <a:endParaRPr lang="en-US" dirty="0"/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209800" y="3200400"/>
            <a:ext cx="6781800" cy="2667000"/>
          </a:xfrm>
          <a:prstGeom prst="ellipse">
            <a:avLst/>
          </a:prstGeom>
          <a:noFill/>
          <a:ln w="57150">
            <a:solidFill>
              <a:srgbClr val="AE004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AE004C"/>
              </a:solidFill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213100" y="3860800"/>
            <a:ext cx="28060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Action</a:t>
            </a:r>
          </a:p>
          <a:p>
            <a:pPr algn="ctr">
              <a:defRPr/>
            </a:pPr>
            <a:r>
              <a:rPr lang="en-US" sz="3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a community</a:t>
            </a:r>
            <a:endParaRPr lang="en-US" sz="30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6553200" y="3886200"/>
            <a:ext cx="180996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 action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81000" y="4191000"/>
            <a:ext cx="217270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Not in a </a:t>
            </a:r>
          </a:p>
          <a:p>
            <a:pPr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community)</a:t>
            </a:r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828800" y="3276600"/>
            <a:ext cx="126674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Action</a:t>
            </a:r>
            <a:endParaRPr lang="en-US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6241881" y="4292600"/>
            <a:ext cx="27751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a community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animBg="1" autoUpdateAnimBg="0"/>
      <p:bldP spid="19462" grpId="0" autoUpdateAnimBg="0"/>
      <p:bldP spid="19463" grpId="0" autoUpdateAnimBg="0"/>
      <p:bldP spid="19460" grpId="0" animBg="1" autoUpdateAnimBg="0"/>
      <p:bldP spid="19466" grpId="0" autoUpdateAnimBg="0"/>
      <p:bldP spid="19467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3438" y="361950"/>
            <a:ext cx="74771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AR</a:t>
            </a:r>
            <a:r>
              <a:rPr lang="ja-JP" altLang="en-US" dirty="0" smtClean="0"/>
              <a:t>と</a:t>
            </a:r>
            <a:r>
              <a:rPr lang="en-US" dirty="0" err="1" smtClean="0"/>
              <a:t>CBPR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3812"/>
            <a:ext cx="8610600" cy="4497388"/>
          </a:xfrm>
        </p:spPr>
        <p:txBody>
          <a:bodyPr/>
          <a:lstStyle/>
          <a:p>
            <a:pPr eaLnBrk="1" hangingPunct="1">
              <a:buFont typeface="Wingdings" charset="2"/>
              <a:buChar char="¶"/>
              <a:defRPr/>
            </a:pPr>
            <a:r>
              <a:rPr lang="en-US" sz="2800" dirty="0" smtClean="0">
                <a:ea typeface="+mn-ea"/>
                <a:cs typeface="+mn-cs"/>
              </a:rPr>
              <a:t>AR has been practiced for about 60 years, </a:t>
            </a:r>
            <a:r>
              <a:rPr lang="en-US" sz="2800" dirty="0" err="1" smtClean="0">
                <a:ea typeface="+mn-ea"/>
                <a:cs typeface="+mn-cs"/>
              </a:rPr>
              <a:t>CBPR</a:t>
            </a:r>
            <a:r>
              <a:rPr lang="en-US" sz="2800" dirty="0" smtClean="0">
                <a:ea typeface="+mn-ea"/>
                <a:cs typeface="+mn-cs"/>
              </a:rPr>
              <a:t> for about 25 </a:t>
            </a:r>
            <a:r>
              <a:rPr lang="en-US" sz="2800" dirty="0" err="1" smtClean="0">
                <a:ea typeface="+mn-ea"/>
                <a:cs typeface="+mn-cs"/>
              </a:rPr>
              <a:t>years.　</a:t>
            </a:r>
            <a:endParaRPr lang="en-US" sz="2800" dirty="0" smtClean="0">
              <a:ea typeface="+mn-ea"/>
              <a:cs typeface="+mn-cs"/>
            </a:endParaRPr>
          </a:p>
          <a:p>
            <a:pPr indent="0" eaLnBrk="1" hangingPunct="1">
              <a:buNone/>
              <a:defRPr/>
            </a:pPr>
            <a:r>
              <a:rPr lang="ja-JP" altLang="en-US" sz="2800" dirty="0" smtClean="0">
                <a:solidFill>
                  <a:srgbClr val="F2B725"/>
                </a:solidFill>
              </a:rPr>
              <a:t>アクションリサーチは６０年前から、地域社会密着型参加型研究（</a:t>
            </a:r>
            <a:r>
              <a:rPr lang="en-US" altLang="ja-JP" sz="2800" dirty="0" err="1" smtClean="0">
                <a:solidFill>
                  <a:srgbClr val="F2B725"/>
                </a:solidFill>
              </a:rPr>
              <a:t>CBPR</a:t>
            </a:r>
            <a:r>
              <a:rPr lang="ja-JP" altLang="en-US" sz="2800" dirty="0" smtClean="0">
                <a:solidFill>
                  <a:srgbClr val="F2B725"/>
                </a:solidFill>
              </a:rPr>
              <a:t>）はここ約２５年前から行われてきた。</a:t>
            </a:r>
            <a:endParaRPr lang="en-US" sz="2800" dirty="0" smtClean="0">
              <a:solidFill>
                <a:srgbClr val="F2B725"/>
              </a:solidFill>
              <a:ea typeface="+mn-ea"/>
              <a:cs typeface="+mn-cs"/>
            </a:endParaRPr>
          </a:p>
          <a:p>
            <a:pPr eaLnBrk="1" hangingPunct="1">
              <a:buFont typeface="Wingdings" charset="2"/>
              <a:buChar char="¶"/>
              <a:defRPr/>
            </a:pPr>
            <a:r>
              <a:rPr lang="en-US" sz="2800" dirty="0" smtClean="0">
                <a:ea typeface="+mn-ea"/>
                <a:cs typeface="+mn-cs"/>
              </a:rPr>
              <a:t>AR and </a:t>
            </a:r>
            <a:r>
              <a:rPr lang="en-US" sz="2800" dirty="0" err="1" smtClean="0">
                <a:ea typeface="+mn-ea"/>
                <a:cs typeface="+mn-cs"/>
              </a:rPr>
              <a:t>CBPR</a:t>
            </a:r>
            <a:r>
              <a:rPr lang="en-US" sz="2800" dirty="0" smtClean="0">
                <a:ea typeface="+mn-ea"/>
                <a:cs typeface="+mn-cs"/>
              </a:rPr>
              <a:t> are </a:t>
            </a:r>
            <a:r>
              <a:rPr lang="en-US" sz="2800" dirty="0">
                <a:ea typeface="+mn-ea"/>
                <a:cs typeface="+mn-cs"/>
              </a:rPr>
              <a:t>not</a:t>
            </a:r>
            <a:r>
              <a:rPr lang="en-US" sz="2800" dirty="0" smtClean="0">
                <a:ea typeface="+mn-ea"/>
                <a:cs typeface="+mn-cs"/>
              </a:rPr>
              <a:t> solutions </a:t>
            </a:r>
            <a:r>
              <a:rPr lang="en-US" sz="2800" dirty="0">
                <a:ea typeface="+mn-ea"/>
                <a:cs typeface="+mn-cs"/>
              </a:rPr>
              <a:t>to all research </a:t>
            </a:r>
            <a:r>
              <a:rPr lang="en-US" sz="2800" dirty="0" smtClean="0">
                <a:ea typeface="+mn-ea"/>
                <a:cs typeface="+mn-cs"/>
              </a:rPr>
              <a:t>problems.</a:t>
            </a:r>
          </a:p>
          <a:p>
            <a:pPr indent="0" eaLnBrk="1" hangingPunct="1">
              <a:buNone/>
              <a:defRPr/>
            </a:pPr>
            <a:r>
              <a:rPr lang="ja-JP" altLang="en-US" sz="2800" dirty="0" smtClean="0">
                <a:solidFill>
                  <a:srgbClr val="F2B725"/>
                </a:solidFill>
              </a:rPr>
              <a:t>アクションリサーチと</a:t>
            </a:r>
            <a:r>
              <a:rPr lang="en-US" sz="2800" dirty="0" err="1" smtClean="0">
                <a:solidFill>
                  <a:srgbClr val="F2B725"/>
                </a:solidFill>
              </a:rPr>
              <a:t>CBPR</a:t>
            </a:r>
            <a:r>
              <a:rPr lang="en-US" sz="2800" dirty="0" smtClean="0">
                <a:solidFill>
                  <a:srgbClr val="F2B725"/>
                </a:solidFill>
              </a:rPr>
              <a:t> </a:t>
            </a:r>
            <a:r>
              <a:rPr lang="ja-JP" altLang="en-US" sz="2800" dirty="0" smtClean="0">
                <a:solidFill>
                  <a:srgbClr val="F2B725"/>
                </a:solidFill>
              </a:rPr>
              <a:t>は全ての研究における問題を解決するわけではない。</a:t>
            </a:r>
            <a:endParaRPr lang="en-US" sz="2800" dirty="0" smtClean="0">
              <a:solidFill>
                <a:srgbClr val="F2B725"/>
              </a:solidFill>
              <a:ea typeface="+mn-ea"/>
              <a:cs typeface="+mn-cs"/>
            </a:endParaRPr>
          </a:p>
          <a:p>
            <a:pPr eaLnBrk="1" hangingPunct="1">
              <a:buFont typeface="Wingdings" charset="2"/>
              <a:buChar char="¶"/>
              <a:defRPr/>
            </a:pPr>
            <a:r>
              <a:rPr lang="en-US" sz="2800" dirty="0" smtClean="0">
                <a:ea typeface="+mn-ea"/>
                <a:cs typeface="+mn-cs"/>
              </a:rPr>
              <a:t>AR and </a:t>
            </a:r>
            <a:r>
              <a:rPr lang="en-US" sz="2800" dirty="0" err="1" smtClean="0">
                <a:ea typeface="+mn-ea"/>
                <a:cs typeface="+mn-cs"/>
              </a:rPr>
              <a:t>CBPR</a:t>
            </a:r>
            <a:r>
              <a:rPr lang="en-US" sz="2800" dirty="0" smtClean="0">
                <a:ea typeface="+mn-ea"/>
                <a:cs typeface="+mn-cs"/>
              </a:rPr>
              <a:t> are not appropriate in all situations.</a:t>
            </a:r>
          </a:p>
          <a:p>
            <a:pPr indent="0" eaLnBrk="1" hangingPunct="1">
              <a:buNone/>
              <a:defRPr/>
            </a:pPr>
            <a:r>
              <a:rPr lang="ja-JP" altLang="en-US" sz="2800" dirty="0" smtClean="0">
                <a:solidFill>
                  <a:srgbClr val="F2B725"/>
                </a:solidFill>
              </a:rPr>
              <a:t>アクションリサーチと</a:t>
            </a:r>
            <a:r>
              <a:rPr lang="en-US" altLang="ja-JP" sz="2800" dirty="0" err="1" smtClean="0">
                <a:solidFill>
                  <a:srgbClr val="F2B725"/>
                </a:solidFill>
              </a:rPr>
              <a:t>C</a:t>
            </a:r>
            <a:r>
              <a:rPr lang="en-US" sz="2800" dirty="0" err="1" smtClean="0">
                <a:solidFill>
                  <a:srgbClr val="F2B725"/>
                </a:solidFill>
              </a:rPr>
              <a:t>BPR</a:t>
            </a:r>
            <a:r>
              <a:rPr lang="en-US" sz="2800" dirty="0" smtClean="0">
                <a:solidFill>
                  <a:srgbClr val="F2B725"/>
                </a:solidFill>
              </a:rPr>
              <a:t> </a:t>
            </a:r>
            <a:r>
              <a:rPr lang="ja-JP" altLang="en-US" sz="2800" dirty="0" smtClean="0">
                <a:solidFill>
                  <a:srgbClr val="F2B725"/>
                </a:solidFill>
              </a:rPr>
              <a:t>は全ての状況に適切というわけではない。</a:t>
            </a:r>
            <a:endParaRPr lang="en-US" sz="2800" dirty="0" smtClean="0">
              <a:solidFill>
                <a:srgbClr val="F2B725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381000"/>
            <a:ext cx="8467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Origins of</a:t>
            </a:r>
            <a:r>
              <a:rPr lang="en-US" dirty="0" smtClean="0">
                <a:ea typeface="+mj-ea"/>
                <a:cs typeface="+mj-cs"/>
              </a:rPr>
              <a:t> AR and </a:t>
            </a:r>
            <a:r>
              <a:rPr lang="en-US" dirty="0" err="1" smtClean="0">
                <a:ea typeface="+mj-ea"/>
                <a:cs typeface="+mj-cs"/>
              </a:rPr>
              <a:t>CBPR</a:t>
            </a: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solidFill>
                  <a:srgbClr val="FCC400"/>
                </a:solidFill>
                <a:ea typeface="+mj-ea"/>
                <a:cs typeface="+mj-cs"/>
              </a:rPr>
              <a:t>AR</a:t>
            </a:r>
            <a:r>
              <a:rPr lang="ja-JP" altLang="en-US" dirty="0" smtClean="0">
                <a:solidFill>
                  <a:srgbClr val="FCC400"/>
                </a:solidFill>
                <a:ea typeface="+mj-ea"/>
                <a:cs typeface="+mj-cs"/>
              </a:rPr>
              <a:t>と</a:t>
            </a:r>
            <a:r>
              <a:rPr lang="en-US" dirty="0" err="1" smtClean="0">
                <a:solidFill>
                  <a:srgbClr val="FCC400"/>
                </a:solidFill>
              </a:rPr>
              <a:t>CBPR</a:t>
            </a:r>
            <a:r>
              <a:rPr lang="ja-JP" altLang="en-US" dirty="0" smtClean="0">
                <a:solidFill>
                  <a:srgbClr val="FCC400"/>
                </a:solidFill>
              </a:rPr>
              <a:t>の起源</a:t>
            </a:r>
            <a:r>
              <a:rPr lang="en-US" dirty="0" smtClean="0">
                <a:ea typeface="+mj-ea"/>
                <a:cs typeface="+mj-cs"/>
              </a:rPr>
              <a:t>　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79700"/>
            <a:ext cx="9144000" cy="3219450"/>
          </a:xfrm>
        </p:spPr>
        <p:txBody>
          <a:bodyPr/>
          <a:lstStyle/>
          <a:p>
            <a:pPr indent="0" eaLnBrk="1" hangingPunct="1">
              <a:buFontTx/>
              <a:buNone/>
              <a:defRPr/>
            </a:pPr>
            <a:r>
              <a:rPr lang="en-US" dirty="0">
                <a:ea typeface="+mn-ea"/>
                <a:cs typeface="+mn-cs"/>
              </a:rPr>
              <a:t>“… action anthropology is an activity in which an anthropologist … wants to help a group of people </a:t>
            </a:r>
            <a:r>
              <a:rPr lang="en-US" dirty="0">
                <a:solidFill>
                  <a:srgbClr val="FF008C"/>
                </a:solidFill>
                <a:ea typeface="+mn-ea"/>
                <a:cs typeface="+mn-cs"/>
              </a:rPr>
              <a:t>to solve a problem</a:t>
            </a:r>
            <a:r>
              <a:rPr lang="en-US" dirty="0">
                <a:ea typeface="+mn-ea"/>
                <a:cs typeface="+mn-cs"/>
              </a:rPr>
              <a:t>, and he wants </a:t>
            </a:r>
            <a:r>
              <a:rPr lang="en-US" dirty="0">
                <a:solidFill>
                  <a:srgbClr val="FF008C"/>
                </a:solidFill>
                <a:ea typeface="+mn-ea"/>
                <a:cs typeface="+mn-cs"/>
              </a:rPr>
              <a:t>to learn</a:t>
            </a:r>
            <a:r>
              <a:rPr lang="en-US" dirty="0">
                <a:ea typeface="+mn-ea"/>
                <a:cs typeface="+mn-cs"/>
              </a:rPr>
              <a:t> something in the </a:t>
            </a:r>
            <a:r>
              <a:rPr lang="en-US" dirty="0">
                <a:solidFill>
                  <a:srgbClr val="FF008C"/>
                </a:solidFill>
                <a:ea typeface="+mn-ea"/>
                <a:cs typeface="+mn-cs"/>
              </a:rPr>
              <a:t>process</a:t>
            </a:r>
            <a:r>
              <a:rPr lang="en-US" dirty="0">
                <a:ea typeface="+mn-ea"/>
                <a:cs typeface="+mn-cs"/>
              </a:rPr>
              <a:t>.</a:t>
            </a:r>
            <a:r>
              <a:rPr lang="en-US" dirty="0" smtClean="0">
                <a:ea typeface="+mn-ea"/>
                <a:cs typeface="+mn-cs"/>
              </a:rPr>
              <a:t>”</a:t>
            </a:r>
          </a:p>
          <a:p>
            <a:pPr indent="0" eaLnBrk="1" hangingPunct="1">
              <a:buFontTx/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“…</a:t>
            </a:r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行動する人類学とは人類学者が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… </a:t>
            </a:r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</a:rPr>
              <a:t>あるグループの人々の</a:t>
            </a:r>
            <a:r>
              <a:rPr lang="ja-JP" altLang="en-US" dirty="0" smtClean="0">
                <a:solidFill>
                  <a:srgbClr val="FF008C"/>
                </a:solidFill>
              </a:rPr>
              <a:t>問題解決</a:t>
            </a:r>
            <a:r>
              <a:rPr lang="ja-JP" altLang="en-US" dirty="0" smtClean="0">
                <a:solidFill>
                  <a:srgbClr val="F2B725"/>
                </a:solidFill>
              </a:rPr>
              <a:t>への援助をし、またその</a:t>
            </a:r>
            <a:r>
              <a:rPr lang="ja-JP" altLang="en-US" dirty="0" smtClean="0">
                <a:solidFill>
                  <a:srgbClr val="FF008C"/>
                </a:solidFill>
              </a:rPr>
              <a:t>プロセス</a:t>
            </a:r>
            <a:r>
              <a:rPr lang="ja-JP" altLang="en-US" dirty="0" smtClean="0">
                <a:solidFill>
                  <a:srgbClr val="F2B725"/>
                </a:solidFill>
              </a:rPr>
              <a:t>の中で学ぼうと望むことである。</a:t>
            </a:r>
            <a:r>
              <a:rPr lang="en-US" dirty="0" smtClean="0">
                <a:solidFill>
                  <a:srgbClr val="F2B725"/>
                </a:solidFill>
              </a:rPr>
              <a:t>”</a:t>
            </a:r>
            <a:endParaRPr lang="en-US" dirty="0" smtClean="0">
              <a:solidFill>
                <a:srgbClr val="F2B725"/>
              </a:solidFill>
              <a:ea typeface="+mn-ea"/>
              <a:cs typeface="+mn-cs"/>
            </a:endParaRPr>
          </a:p>
          <a:p>
            <a:pPr indent="0" eaLnBrk="1" hangingPunct="1">
              <a:buFontTx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 l="52000" t="8261"/>
          <a:stretch>
            <a:fillRect/>
          </a:stretch>
        </p:blipFill>
        <p:spPr bwMode="auto">
          <a:xfrm>
            <a:off x="7248525" y="76200"/>
            <a:ext cx="1768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88481" y="1828800"/>
            <a:ext cx="26583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 Tax (1950)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/>
      <p:bldP spid="1638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04800"/>
            <a:ext cx="8636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AR</a:t>
            </a:r>
            <a:r>
              <a:rPr lang="ja-JP" altLang="en-US" dirty="0" smtClean="0"/>
              <a:t>と</a:t>
            </a:r>
            <a:r>
              <a:rPr lang="en-US" dirty="0" err="1" smtClean="0"/>
              <a:t>CBPR</a:t>
            </a:r>
            <a:r>
              <a:rPr lang="ja-JP" altLang="en-US" dirty="0" smtClean="0"/>
              <a:t>の起源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31300" cy="4419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sz="2600" dirty="0">
                <a:ea typeface="+mn-ea"/>
                <a:cs typeface="+mn-cs"/>
              </a:rPr>
              <a:t>“It is only when the oppressed</a:t>
            </a:r>
            <a:r>
              <a:rPr lang="en-US" sz="2600" dirty="0" smtClean="0">
                <a:ea typeface="+mn-ea"/>
                <a:cs typeface="+mn-cs"/>
              </a:rPr>
              <a:t> </a:t>
            </a:r>
            <a:r>
              <a:rPr lang="en-US" sz="2600" dirty="0" smtClean="0">
                <a:solidFill>
                  <a:srgbClr val="FF008C"/>
                </a:solidFill>
                <a:ea typeface="+mn-ea"/>
                <a:cs typeface="+mn-cs"/>
              </a:rPr>
              <a:t>discover</a:t>
            </a:r>
            <a:r>
              <a:rPr lang="en-US" sz="2600" dirty="0" smtClean="0">
                <a:ea typeface="+mn-ea"/>
                <a:cs typeface="+mn-cs"/>
              </a:rPr>
              <a:t> </a:t>
            </a:r>
            <a:r>
              <a:rPr lang="en-US" sz="2600" dirty="0">
                <a:ea typeface="+mn-ea"/>
                <a:cs typeface="+mn-cs"/>
              </a:rPr>
              <a:t>the oppressor and</a:t>
            </a:r>
            <a:r>
              <a:rPr lang="en-US" sz="2600" dirty="0" smtClean="0">
                <a:ea typeface="+mn-ea"/>
                <a:cs typeface="+mn-cs"/>
              </a:rPr>
              <a:t> </a:t>
            </a:r>
            <a:r>
              <a:rPr lang="en-US" sz="2600" dirty="0" smtClean="0">
                <a:solidFill>
                  <a:srgbClr val="FF008C"/>
                </a:solidFill>
                <a:ea typeface="+mn-ea"/>
                <a:cs typeface="+mn-cs"/>
              </a:rPr>
              <a:t>become </a:t>
            </a:r>
            <a:r>
              <a:rPr lang="en-US" sz="2600" dirty="0">
                <a:solidFill>
                  <a:srgbClr val="FF008C"/>
                </a:solidFill>
                <a:ea typeface="+mn-ea"/>
                <a:cs typeface="+mn-cs"/>
              </a:rPr>
              <a:t>involved</a:t>
            </a:r>
            <a:r>
              <a:rPr lang="en-US" sz="2600" dirty="0">
                <a:ea typeface="+mn-ea"/>
                <a:cs typeface="+mn-cs"/>
              </a:rPr>
              <a:t> in the organized struggle for their </a:t>
            </a:r>
            <a:r>
              <a:rPr lang="en-US" sz="2600" dirty="0">
                <a:solidFill>
                  <a:srgbClr val="FF008C"/>
                </a:solidFill>
                <a:ea typeface="+mn-ea"/>
                <a:cs typeface="+mn-cs"/>
              </a:rPr>
              <a:t>liberation</a:t>
            </a:r>
            <a:r>
              <a:rPr lang="en-US" sz="2600" dirty="0">
                <a:ea typeface="+mn-ea"/>
                <a:cs typeface="+mn-cs"/>
              </a:rPr>
              <a:t> that they </a:t>
            </a:r>
            <a:r>
              <a:rPr lang="en-US" sz="2600" dirty="0" smtClean="0">
                <a:ea typeface="+mn-ea"/>
                <a:cs typeface="+mn-cs"/>
              </a:rPr>
              <a:t>begin to </a:t>
            </a:r>
            <a:r>
              <a:rPr lang="en-US" sz="2600" dirty="0">
                <a:ea typeface="+mn-ea"/>
                <a:cs typeface="+mn-cs"/>
              </a:rPr>
              <a:t>believe in themselves. This discovery cannot be purely intellectual but</a:t>
            </a:r>
            <a:r>
              <a:rPr lang="en-US" sz="2600" dirty="0" smtClean="0">
                <a:ea typeface="+mn-ea"/>
                <a:cs typeface="+mn-cs"/>
              </a:rPr>
              <a:t> </a:t>
            </a:r>
            <a:r>
              <a:rPr lang="en-US" sz="2600" dirty="0" smtClean="0">
                <a:solidFill>
                  <a:srgbClr val="FF008C"/>
                </a:solidFill>
                <a:ea typeface="+mn-ea"/>
                <a:cs typeface="+mn-cs"/>
              </a:rPr>
              <a:t>must </a:t>
            </a:r>
            <a:r>
              <a:rPr lang="en-US" sz="2600" dirty="0">
                <a:solidFill>
                  <a:srgbClr val="FF008C"/>
                </a:solidFill>
                <a:ea typeface="+mn-ea"/>
                <a:cs typeface="+mn-cs"/>
              </a:rPr>
              <a:t>involve action</a:t>
            </a:r>
            <a:r>
              <a:rPr lang="en-US" sz="2600" dirty="0">
                <a:ea typeface="+mn-ea"/>
                <a:cs typeface="+mn-cs"/>
              </a:rPr>
              <a:t>; nor can it be limited to mere activism, </a:t>
            </a:r>
            <a:r>
              <a:rPr lang="en-US" sz="2600" dirty="0" smtClean="0">
                <a:ea typeface="+mn-ea"/>
                <a:cs typeface="+mn-cs"/>
              </a:rPr>
              <a:t>but </a:t>
            </a:r>
            <a:r>
              <a:rPr lang="en-US" sz="2600" dirty="0" smtClean="0">
                <a:solidFill>
                  <a:srgbClr val="FF008C"/>
                </a:solidFill>
                <a:ea typeface="+mn-ea"/>
                <a:cs typeface="+mn-cs"/>
              </a:rPr>
              <a:t>must </a:t>
            </a:r>
            <a:r>
              <a:rPr lang="en-US" sz="2600" dirty="0">
                <a:solidFill>
                  <a:srgbClr val="FF008C"/>
                </a:solidFill>
                <a:ea typeface="+mn-ea"/>
                <a:cs typeface="+mn-cs"/>
              </a:rPr>
              <a:t>include serious reflection</a:t>
            </a:r>
            <a:r>
              <a:rPr lang="en-US" sz="2600" dirty="0">
                <a:ea typeface="+mn-ea"/>
                <a:cs typeface="+mn-cs"/>
              </a:rPr>
              <a:t>: only then will it be a </a:t>
            </a:r>
            <a:r>
              <a:rPr lang="en-US" sz="2600" dirty="0">
                <a:solidFill>
                  <a:srgbClr val="FF008C"/>
                </a:solidFill>
                <a:ea typeface="+mn-ea"/>
                <a:cs typeface="+mn-cs"/>
              </a:rPr>
              <a:t>praxis [</a:t>
            </a:r>
            <a:r>
              <a:rPr lang="en-US" sz="2600" dirty="0" err="1">
                <a:solidFill>
                  <a:srgbClr val="FF008C"/>
                </a:solidFill>
                <a:ea typeface="+mn-ea"/>
                <a:cs typeface="+mn-cs"/>
              </a:rPr>
              <a:t>action+reflection</a:t>
            </a:r>
            <a:r>
              <a:rPr lang="en-US" sz="2600" dirty="0">
                <a:solidFill>
                  <a:srgbClr val="FF008C"/>
                </a:solidFill>
                <a:ea typeface="+mn-ea"/>
                <a:cs typeface="+mn-cs"/>
              </a:rPr>
              <a:t>]</a:t>
            </a:r>
            <a:r>
              <a:rPr lang="en-US" sz="2600" dirty="0">
                <a:ea typeface="+mn-ea"/>
                <a:cs typeface="+mn-cs"/>
              </a:rPr>
              <a:t>.</a:t>
            </a:r>
            <a:r>
              <a:rPr lang="en-US" sz="2600" dirty="0" smtClean="0">
                <a:ea typeface="+mn-ea"/>
                <a:cs typeface="+mn-cs"/>
              </a:rPr>
              <a:t>”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sz="2600" dirty="0" smtClean="0">
              <a:ea typeface="+mn-ea"/>
              <a:cs typeface="+mn-cs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sz="2600" dirty="0" smtClean="0">
                <a:solidFill>
                  <a:srgbClr val="F2B725"/>
                </a:solidFill>
              </a:rPr>
              <a:t>“</a:t>
            </a:r>
            <a:r>
              <a:rPr lang="ja-JP" altLang="en-US" sz="2600" dirty="0" smtClean="0">
                <a:solidFill>
                  <a:srgbClr val="F2B725"/>
                </a:solidFill>
                <a:ea typeface="+mn-ea"/>
                <a:cs typeface="+mn-cs"/>
              </a:rPr>
              <a:t>虐げられた人々は抑圧者を</a:t>
            </a:r>
            <a:r>
              <a:rPr lang="ja-JP" altLang="en-US" sz="2600" dirty="0" smtClean="0">
                <a:solidFill>
                  <a:srgbClr val="FF008C"/>
                </a:solidFill>
                <a:ea typeface="+mn-ea"/>
                <a:cs typeface="+mn-cs"/>
              </a:rPr>
              <a:t>発見し</a:t>
            </a:r>
            <a:r>
              <a:rPr lang="ja-JP" altLang="en-US" sz="2600" dirty="0" smtClean="0">
                <a:ea typeface="+mn-ea"/>
                <a:cs typeface="+mn-cs"/>
              </a:rPr>
              <a:t>、</a:t>
            </a:r>
            <a:r>
              <a:rPr lang="ja-JP" altLang="en-US" sz="2600" dirty="0" smtClean="0">
                <a:solidFill>
                  <a:srgbClr val="FF008C"/>
                </a:solidFill>
                <a:ea typeface="+mn-ea"/>
                <a:cs typeface="+mn-cs"/>
              </a:rPr>
              <a:t>解放</a:t>
            </a:r>
            <a:r>
              <a:rPr lang="ja-JP" altLang="en-US" sz="2600" dirty="0" smtClean="0">
                <a:solidFill>
                  <a:srgbClr val="F2B725"/>
                </a:solidFill>
                <a:ea typeface="+mn-ea"/>
                <a:cs typeface="+mn-cs"/>
              </a:rPr>
              <a:t>への戦いを組織した時にのみ自分たちを信頼できる。この発見は知性だけによるのではなく</a:t>
            </a:r>
            <a:r>
              <a:rPr lang="ja-JP" altLang="ja-JP" sz="2600" dirty="0" smtClean="0">
                <a:solidFill>
                  <a:srgbClr val="F2B725"/>
                </a:solidFill>
                <a:ea typeface="+mn-ea"/>
                <a:cs typeface="+mn-cs"/>
              </a:rPr>
              <a:t>、</a:t>
            </a:r>
            <a:r>
              <a:rPr lang="ja-JP" altLang="en-US" sz="2600" dirty="0" smtClean="0">
                <a:solidFill>
                  <a:srgbClr val="FF008C"/>
                </a:solidFill>
                <a:ea typeface="+mn-ea"/>
                <a:cs typeface="+mn-cs"/>
              </a:rPr>
              <a:t>行動を含まなくてはならない</a:t>
            </a:r>
            <a:r>
              <a:rPr lang="ja-JP" altLang="en-US" sz="2600" dirty="0" smtClean="0">
                <a:solidFill>
                  <a:srgbClr val="F2B725"/>
                </a:solidFill>
                <a:ea typeface="+mn-ea"/>
                <a:cs typeface="+mn-cs"/>
              </a:rPr>
              <a:t>。また行動だけにとどまるものでもない。この発見は</a:t>
            </a:r>
            <a:r>
              <a:rPr lang="ja-JP" altLang="en-US" sz="2600" dirty="0" smtClean="0">
                <a:solidFill>
                  <a:srgbClr val="FF008C"/>
                </a:solidFill>
                <a:ea typeface="+mn-ea"/>
                <a:cs typeface="+mn-cs"/>
              </a:rPr>
              <a:t>深い反省を含まなくてはいけない</a:t>
            </a:r>
            <a:r>
              <a:rPr lang="ja-JP" altLang="en-US" sz="2600" dirty="0" smtClean="0">
                <a:solidFill>
                  <a:srgbClr val="F2B725"/>
                </a:solidFill>
                <a:ea typeface="+mn-ea"/>
                <a:cs typeface="+mn-cs"/>
              </a:rPr>
              <a:t>。そこで初めて</a:t>
            </a:r>
            <a:r>
              <a:rPr lang="en-US" altLang="ja-JP" sz="2600" dirty="0" smtClean="0">
                <a:solidFill>
                  <a:srgbClr val="FF008C"/>
                </a:solidFill>
                <a:ea typeface="+mn-ea"/>
                <a:cs typeface="+mn-cs"/>
              </a:rPr>
              <a:t>praxis(</a:t>
            </a:r>
            <a:r>
              <a:rPr lang="ja-JP" altLang="en-US" sz="2600" dirty="0" smtClean="0">
                <a:solidFill>
                  <a:srgbClr val="FF008C"/>
                </a:solidFill>
                <a:ea typeface="+mn-ea"/>
                <a:cs typeface="+mn-cs"/>
              </a:rPr>
              <a:t>行動</a:t>
            </a:r>
            <a:r>
              <a:rPr lang="en-US" sz="2600" dirty="0" smtClean="0">
                <a:solidFill>
                  <a:srgbClr val="FF008C"/>
                </a:solidFill>
              </a:rPr>
              <a:t>+</a:t>
            </a:r>
            <a:r>
              <a:rPr lang="ja-JP" altLang="en-US" sz="2600" dirty="0" smtClean="0">
                <a:solidFill>
                  <a:srgbClr val="FF008C"/>
                </a:solidFill>
              </a:rPr>
              <a:t>反省</a:t>
            </a:r>
            <a:r>
              <a:rPr lang="en-US" altLang="ja-JP" sz="2600" dirty="0" smtClean="0">
                <a:solidFill>
                  <a:srgbClr val="FF008C"/>
                </a:solidFill>
                <a:ea typeface="+mn-ea"/>
                <a:cs typeface="+mn-cs"/>
              </a:rPr>
              <a:t>)</a:t>
            </a:r>
            <a:r>
              <a:rPr lang="ja-JP" altLang="en-US" sz="2600" dirty="0" smtClean="0">
                <a:solidFill>
                  <a:srgbClr val="F2B725"/>
                </a:solidFill>
                <a:ea typeface="+mn-ea"/>
                <a:cs typeface="+mn-cs"/>
              </a:rPr>
              <a:t>となる。</a:t>
            </a:r>
            <a:r>
              <a:rPr lang="en-US" sz="2600" dirty="0" smtClean="0">
                <a:solidFill>
                  <a:srgbClr val="F2B725"/>
                </a:solidFill>
              </a:rPr>
              <a:t>”</a:t>
            </a:r>
            <a:endParaRPr lang="en-US" sz="2600" dirty="0" smtClean="0">
              <a:solidFill>
                <a:srgbClr val="F2B725"/>
              </a:solidFill>
              <a:ea typeface="+mn-ea"/>
              <a:cs typeface="+mn-cs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sz="2800" dirty="0">
              <a:ea typeface="+mn-ea"/>
              <a:cs typeface="+mn-cs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 l="6000" t="4639" r="8000" b="15897"/>
          <a:stretch>
            <a:fillRect/>
          </a:stretch>
        </p:blipFill>
        <p:spPr bwMode="auto">
          <a:xfrm>
            <a:off x="228600" y="63500"/>
            <a:ext cx="1720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997200" y="1301750"/>
            <a:ext cx="365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Paulo </a:t>
            </a:r>
            <a:r>
              <a:rPr lang="en-US" sz="3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Freire</a:t>
            </a:r>
            <a:r>
              <a: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(1970)</a:t>
            </a: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10436225" y="1052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  <p:bldP spid="1741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4771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AR</a:t>
            </a:r>
            <a:r>
              <a:rPr lang="ja-JP" altLang="en-US" dirty="0" smtClean="0"/>
              <a:t>と</a:t>
            </a:r>
            <a:r>
              <a:rPr lang="en-US" dirty="0" err="1" smtClean="0"/>
              <a:t>CBPR</a:t>
            </a:r>
            <a:r>
              <a:rPr lang="ja-JP" altLang="en-US" dirty="0" smtClean="0"/>
              <a:t>の起源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133600"/>
            <a:ext cx="8991600" cy="2667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>
                <a:ea typeface="+mn-ea"/>
                <a:cs typeface="+mn-cs"/>
              </a:rPr>
              <a:t>“Social scientists have refrained from </a:t>
            </a:r>
            <a:r>
              <a:rPr lang="en-US" dirty="0">
                <a:solidFill>
                  <a:srgbClr val="FF008C"/>
                </a:solidFill>
                <a:ea typeface="+mn-ea"/>
                <a:cs typeface="+mn-cs"/>
              </a:rPr>
              <a:t>linking research</a:t>
            </a:r>
            <a:r>
              <a:rPr lang="en-US" dirty="0">
                <a:ea typeface="+mn-ea"/>
                <a:cs typeface="+mn-cs"/>
              </a:rPr>
              <a:t> directly with </a:t>
            </a:r>
            <a:r>
              <a:rPr lang="en-US" dirty="0" smtClean="0">
                <a:solidFill>
                  <a:srgbClr val="FF008C"/>
                </a:solidFill>
                <a:ea typeface="+mn-ea"/>
                <a:cs typeface="+mn-cs"/>
              </a:rPr>
              <a:t>action</a:t>
            </a:r>
            <a:r>
              <a:rPr lang="en-US" dirty="0" smtClean="0">
                <a:ea typeface="+mn-ea"/>
                <a:cs typeface="+mn-cs"/>
              </a:rPr>
              <a:t>. We </a:t>
            </a:r>
            <a:r>
              <a:rPr lang="en-US" dirty="0">
                <a:ea typeface="+mn-ea"/>
                <a:cs typeface="+mn-cs"/>
              </a:rPr>
              <a:t>have been </a:t>
            </a:r>
            <a:r>
              <a:rPr lang="en-US" dirty="0">
                <a:solidFill>
                  <a:srgbClr val="FF008C"/>
                </a:solidFill>
                <a:ea typeface="+mn-ea"/>
                <a:cs typeface="+mn-cs"/>
              </a:rPr>
              <a:t>afraid</a:t>
            </a:r>
            <a:r>
              <a:rPr lang="en-US" dirty="0">
                <a:ea typeface="+mn-ea"/>
                <a:cs typeface="+mn-cs"/>
              </a:rPr>
              <a:t> that our involvement in </a:t>
            </a:r>
            <a:r>
              <a:rPr lang="en-US" dirty="0">
                <a:solidFill>
                  <a:srgbClr val="FF008C"/>
                </a:solidFill>
                <a:ea typeface="+mn-ea"/>
                <a:cs typeface="+mn-cs"/>
              </a:rPr>
              <a:t>action will contaminate</a:t>
            </a:r>
            <a:r>
              <a:rPr lang="en-US" dirty="0">
                <a:ea typeface="+mn-ea"/>
                <a:cs typeface="+mn-cs"/>
              </a:rPr>
              <a:t> the scientific basis of our research.</a:t>
            </a:r>
            <a:r>
              <a:rPr lang="en-US" dirty="0" smtClean="0">
                <a:ea typeface="+mn-ea"/>
                <a:cs typeface="+mn-cs"/>
              </a:rPr>
              <a:t>”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dirty="0" smtClean="0">
                <a:solidFill>
                  <a:srgbClr val="F2B725"/>
                </a:solidFill>
              </a:rPr>
              <a:t>“</a:t>
            </a:r>
            <a:r>
              <a:rPr lang="ja-JP" altLang="en-US" dirty="0" smtClean="0">
                <a:solidFill>
                  <a:srgbClr val="F2B725"/>
                </a:solidFill>
                <a:ea typeface="+mn-ea"/>
                <a:cs typeface="+mn-cs"/>
              </a:rPr>
              <a:t>社会科学者は</a:t>
            </a:r>
            <a:r>
              <a:rPr lang="ja-JP" altLang="en-US" dirty="0" smtClean="0">
                <a:ln>
                  <a:solidFill>
                    <a:srgbClr val="FF008C"/>
                  </a:solidFill>
                </a:ln>
                <a:solidFill>
                  <a:srgbClr val="FF008C"/>
                </a:solidFill>
                <a:ea typeface="+mn-ea"/>
                <a:cs typeface="+mn-cs"/>
              </a:rPr>
              <a:t>研究</a:t>
            </a:r>
            <a:r>
              <a:rPr lang="ja-JP" altLang="en-US" dirty="0" smtClean="0">
                <a:solidFill>
                  <a:srgbClr val="F2B725"/>
                </a:solidFill>
                <a:ea typeface="+mn-ea"/>
                <a:cs typeface="+mn-cs"/>
              </a:rPr>
              <a:t>と</a:t>
            </a:r>
            <a:r>
              <a:rPr lang="ja-JP" altLang="en-US" dirty="0" smtClean="0">
                <a:solidFill>
                  <a:srgbClr val="FF008C"/>
                </a:solidFill>
                <a:ea typeface="+mn-ea"/>
                <a:cs typeface="+mn-cs"/>
              </a:rPr>
              <a:t>行動</a:t>
            </a:r>
            <a:r>
              <a:rPr lang="ja-JP" altLang="en-US" dirty="0" smtClean="0">
                <a:solidFill>
                  <a:srgbClr val="F2B725"/>
                </a:solidFill>
                <a:ea typeface="+mn-ea"/>
                <a:cs typeface="+mn-cs"/>
              </a:rPr>
              <a:t>を直接結びつけてこなかった。</a:t>
            </a:r>
            <a:r>
              <a:rPr lang="ja-JP" altLang="en-US" dirty="0" smtClean="0">
                <a:solidFill>
                  <a:srgbClr val="FF008C"/>
                </a:solidFill>
                <a:ea typeface="+mn-ea"/>
                <a:cs typeface="+mn-cs"/>
              </a:rPr>
              <a:t>行動</a:t>
            </a:r>
            <a:r>
              <a:rPr lang="ja-JP" altLang="en-US" dirty="0" smtClean="0">
                <a:solidFill>
                  <a:srgbClr val="F2B725"/>
                </a:solidFill>
                <a:ea typeface="+mn-ea"/>
                <a:cs typeface="+mn-cs"/>
              </a:rPr>
              <a:t>を起こすことによって研究の科学的基盤が</a:t>
            </a:r>
            <a:r>
              <a:rPr lang="ja-JP" altLang="en-US" dirty="0" smtClean="0">
                <a:solidFill>
                  <a:srgbClr val="FF008C"/>
                </a:solidFill>
                <a:ea typeface="+mn-ea"/>
                <a:cs typeface="+mn-cs"/>
              </a:rPr>
              <a:t>損なわれる</a:t>
            </a:r>
            <a:r>
              <a:rPr lang="ja-JP" altLang="en-US" dirty="0" smtClean="0">
                <a:solidFill>
                  <a:srgbClr val="F2B725"/>
                </a:solidFill>
                <a:ea typeface="+mn-ea"/>
                <a:cs typeface="+mn-cs"/>
              </a:rPr>
              <a:t>と</a:t>
            </a:r>
            <a:r>
              <a:rPr lang="ja-JP" altLang="en-US" dirty="0" smtClean="0">
                <a:solidFill>
                  <a:srgbClr val="FF008C"/>
                </a:solidFill>
                <a:ea typeface="+mn-ea"/>
                <a:cs typeface="+mn-cs"/>
              </a:rPr>
              <a:t>恐れて</a:t>
            </a:r>
            <a:r>
              <a:rPr lang="ja-JP" altLang="en-US" dirty="0" smtClean="0">
                <a:solidFill>
                  <a:srgbClr val="F2B725"/>
                </a:solidFill>
                <a:ea typeface="+mn-ea"/>
                <a:cs typeface="+mn-cs"/>
              </a:rPr>
              <a:t>いた。</a:t>
            </a:r>
            <a:r>
              <a:rPr lang="en-US" dirty="0" smtClean="0">
                <a:solidFill>
                  <a:srgbClr val="F2B725"/>
                </a:solidFill>
              </a:rPr>
              <a:t>”</a:t>
            </a:r>
            <a:endParaRPr lang="en-US" dirty="0">
              <a:solidFill>
                <a:srgbClr val="F2B725"/>
              </a:solidFill>
              <a:ea typeface="+mn-ea"/>
              <a:cs typeface="+mn-cs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88900"/>
            <a:ext cx="1676400" cy="206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740025" y="1371600"/>
            <a:ext cx="3978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William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Whyte (1986)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  <p:bldP spid="1843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4771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AR</a:t>
            </a:r>
            <a:r>
              <a:rPr lang="ja-JP" altLang="en-US" dirty="0" smtClean="0"/>
              <a:t>と</a:t>
            </a:r>
            <a:r>
              <a:rPr lang="en-US" dirty="0" err="1" smtClean="0"/>
              <a:t>CBPR</a:t>
            </a:r>
            <a:r>
              <a:rPr lang="ja-JP" altLang="en-US" dirty="0" smtClean="0"/>
              <a:t>の起源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14300" y="2171700"/>
            <a:ext cx="8839200" cy="44973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sz="3000" dirty="0">
                <a:ea typeface="+mn-ea"/>
                <a:cs typeface="+mn-cs"/>
              </a:rPr>
              <a:t>“…</a:t>
            </a:r>
            <a:r>
              <a:rPr lang="en-US" sz="3000" dirty="0">
                <a:solidFill>
                  <a:srgbClr val="FF008C"/>
                </a:solidFill>
                <a:ea typeface="+mn-ea"/>
                <a:cs typeface="+mn-cs"/>
              </a:rPr>
              <a:t>The Japanese</a:t>
            </a:r>
            <a:r>
              <a:rPr lang="en-US" sz="3000" dirty="0">
                <a:ea typeface="+mn-ea"/>
                <a:cs typeface="+mn-cs"/>
              </a:rPr>
              <a:t> recognized that their </a:t>
            </a:r>
            <a:r>
              <a:rPr lang="en-US" sz="3000" dirty="0">
                <a:solidFill>
                  <a:srgbClr val="FF008C"/>
                </a:solidFill>
                <a:ea typeface="+mn-ea"/>
                <a:cs typeface="+mn-cs"/>
              </a:rPr>
              <a:t>old ways</a:t>
            </a:r>
            <a:r>
              <a:rPr lang="en-US" sz="3000" dirty="0">
                <a:ea typeface="+mn-ea"/>
                <a:cs typeface="+mn-cs"/>
              </a:rPr>
              <a:t> of doing things</a:t>
            </a:r>
            <a:r>
              <a:rPr lang="en-US" sz="3000" dirty="0" smtClean="0">
                <a:ea typeface="+mn-ea"/>
                <a:cs typeface="+mn-cs"/>
              </a:rPr>
              <a:t> </a:t>
            </a:r>
            <a:r>
              <a:rPr lang="en-US" sz="3000" dirty="0" smtClean="0">
                <a:solidFill>
                  <a:srgbClr val="FF008C"/>
                </a:solidFill>
                <a:ea typeface="+mn-ea"/>
                <a:cs typeface="+mn-cs"/>
              </a:rPr>
              <a:t>were </a:t>
            </a:r>
            <a:r>
              <a:rPr lang="en-US" sz="3000" dirty="0">
                <a:solidFill>
                  <a:srgbClr val="FF008C"/>
                </a:solidFill>
                <a:ea typeface="+mn-ea"/>
                <a:cs typeface="+mn-cs"/>
              </a:rPr>
              <a:t>not working</a:t>
            </a:r>
            <a:r>
              <a:rPr lang="en-US" sz="3000" dirty="0" smtClean="0">
                <a:ea typeface="+mn-ea"/>
                <a:cs typeface="+mn-cs"/>
              </a:rPr>
              <a:t>…While </a:t>
            </a:r>
            <a:r>
              <a:rPr lang="en-US" sz="3000" dirty="0">
                <a:ea typeface="+mn-ea"/>
                <a:cs typeface="+mn-cs"/>
              </a:rPr>
              <a:t>participative management got little more than lip service [not </a:t>
            </a:r>
            <a:r>
              <a:rPr lang="en-US" sz="3000" dirty="0" smtClean="0">
                <a:ea typeface="+mn-ea"/>
                <a:cs typeface="+mn-cs"/>
              </a:rPr>
              <a:t>implemented] </a:t>
            </a:r>
            <a:r>
              <a:rPr lang="en-US" sz="3000" dirty="0">
                <a:ea typeface="+mn-ea"/>
                <a:cs typeface="+mn-cs"/>
              </a:rPr>
              <a:t>in the U.S.,</a:t>
            </a:r>
            <a:r>
              <a:rPr lang="en-US" sz="3000" dirty="0" smtClean="0">
                <a:ea typeface="+mn-ea"/>
                <a:cs typeface="+mn-cs"/>
              </a:rPr>
              <a:t> </a:t>
            </a:r>
            <a:r>
              <a:rPr lang="en-US" sz="3000" dirty="0" smtClean="0">
                <a:solidFill>
                  <a:srgbClr val="FF008C"/>
                </a:solidFill>
                <a:ea typeface="+mn-ea"/>
                <a:cs typeface="+mn-cs"/>
              </a:rPr>
              <a:t>the </a:t>
            </a:r>
            <a:r>
              <a:rPr lang="en-US" sz="3000" dirty="0">
                <a:solidFill>
                  <a:srgbClr val="FF008C"/>
                </a:solidFill>
                <a:ea typeface="+mn-ea"/>
                <a:cs typeface="+mn-cs"/>
              </a:rPr>
              <a:t>Japanese were making profound changes</a:t>
            </a:r>
            <a:r>
              <a:rPr lang="en-US" sz="3000" dirty="0">
                <a:ea typeface="+mn-ea"/>
                <a:cs typeface="+mn-cs"/>
              </a:rPr>
              <a:t> in their social and organizational </a:t>
            </a:r>
            <a:r>
              <a:rPr lang="en-US" sz="3000" dirty="0">
                <a:solidFill>
                  <a:srgbClr val="FF008C"/>
                </a:solidFill>
                <a:ea typeface="+mn-ea"/>
                <a:cs typeface="+mn-cs"/>
              </a:rPr>
              <a:t>structures and practices</a:t>
            </a:r>
            <a:r>
              <a:rPr lang="en-US" sz="3000" dirty="0">
                <a:ea typeface="+mn-ea"/>
                <a:cs typeface="+mn-cs"/>
              </a:rPr>
              <a:t>.</a:t>
            </a:r>
            <a:r>
              <a:rPr lang="en-US" sz="3000" dirty="0" smtClean="0">
                <a:ea typeface="+mn-ea"/>
                <a:cs typeface="+mn-cs"/>
              </a:rPr>
              <a:t>”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sz="2800" dirty="0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 dirty="0" smtClean="0"/>
              <a:t>…</a:t>
            </a:r>
            <a:r>
              <a:rPr lang="ja-JP" altLang="en-US" sz="2800" dirty="0" smtClean="0">
                <a:solidFill>
                  <a:srgbClr val="FF008C"/>
                </a:solidFill>
              </a:rPr>
              <a:t>日本人</a:t>
            </a:r>
            <a:r>
              <a:rPr lang="ja-JP" altLang="en-US" sz="2800" dirty="0" smtClean="0"/>
              <a:t>は</a:t>
            </a:r>
            <a:r>
              <a:rPr lang="ja-JP" altLang="en-US" sz="2800" dirty="0" smtClean="0">
                <a:solidFill>
                  <a:srgbClr val="FF008C"/>
                </a:solidFill>
              </a:rPr>
              <a:t>従来</a:t>
            </a:r>
            <a:r>
              <a:rPr lang="ja-JP" altLang="en-US" sz="2800" dirty="0" smtClean="0">
                <a:solidFill>
                  <a:srgbClr val="F2B725"/>
                </a:solidFill>
              </a:rPr>
              <a:t>の方法が</a:t>
            </a:r>
            <a:r>
              <a:rPr lang="ja-JP" altLang="en-US" sz="2800" dirty="0" smtClean="0">
                <a:solidFill>
                  <a:srgbClr val="FF008C"/>
                </a:solidFill>
              </a:rPr>
              <a:t>機能しない</a:t>
            </a:r>
            <a:r>
              <a:rPr lang="ja-JP" altLang="en-US" sz="2800" dirty="0" smtClean="0">
                <a:solidFill>
                  <a:srgbClr val="F2B725"/>
                </a:solidFill>
              </a:rPr>
              <a:t>と認識した</a:t>
            </a:r>
            <a:r>
              <a:rPr lang="en-US" sz="2800" dirty="0" smtClean="0">
                <a:solidFill>
                  <a:srgbClr val="F2B725"/>
                </a:solidFill>
              </a:rPr>
              <a:t>…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ja-JP" altLang="en-US" sz="2800" dirty="0" smtClean="0">
                <a:solidFill>
                  <a:srgbClr val="F2B725"/>
                </a:solidFill>
              </a:rPr>
              <a:t>アメリカにおいて参加型経営がリップサービスに過ぎない</a:t>
            </a:r>
            <a:r>
              <a:rPr lang="en-US" sz="2800" dirty="0" smtClean="0">
                <a:solidFill>
                  <a:srgbClr val="F2B725"/>
                </a:solidFill>
              </a:rPr>
              <a:t>[</a:t>
            </a:r>
            <a:r>
              <a:rPr lang="ja-JP" altLang="en-US" sz="2800" dirty="0" smtClean="0">
                <a:solidFill>
                  <a:srgbClr val="F2B725"/>
                </a:solidFill>
              </a:rPr>
              <a:t>実行されない</a:t>
            </a:r>
            <a:r>
              <a:rPr lang="en-US" sz="2800" dirty="0" smtClean="0">
                <a:solidFill>
                  <a:srgbClr val="F2B725"/>
                </a:solidFill>
              </a:rPr>
              <a:t>]</a:t>
            </a:r>
            <a:r>
              <a:rPr lang="ja-JP" altLang="en-US" sz="2800" dirty="0" smtClean="0">
                <a:solidFill>
                  <a:srgbClr val="F2B725"/>
                </a:solidFill>
              </a:rPr>
              <a:t>一方で、</a:t>
            </a:r>
            <a:r>
              <a:rPr lang="ja-JP" altLang="en-US" sz="2800" dirty="0" smtClean="0">
                <a:solidFill>
                  <a:srgbClr val="FF008C"/>
                </a:solidFill>
              </a:rPr>
              <a:t>日本人</a:t>
            </a:r>
            <a:r>
              <a:rPr lang="ja-JP" altLang="en-US" sz="2800" dirty="0" smtClean="0">
                <a:solidFill>
                  <a:srgbClr val="F2B725"/>
                </a:solidFill>
              </a:rPr>
              <a:t>は社会的、組織的な</a:t>
            </a:r>
            <a:r>
              <a:rPr lang="ja-JP" altLang="en-US" sz="2800" dirty="0" smtClean="0">
                <a:solidFill>
                  <a:srgbClr val="FF008C"/>
                </a:solidFill>
              </a:rPr>
              <a:t>構造と慣行</a:t>
            </a:r>
            <a:r>
              <a:rPr lang="ja-JP" altLang="en-US" sz="2800" dirty="0" smtClean="0">
                <a:solidFill>
                  <a:srgbClr val="F2B725"/>
                </a:solidFill>
              </a:rPr>
              <a:t>を</a:t>
            </a:r>
            <a:r>
              <a:rPr lang="ja-JP" altLang="en-US" sz="2800" dirty="0" smtClean="0">
                <a:solidFill>
                  <a:srgbClr val="FF008C"/>
                </a:solidFill>
              </a:rPr>
              <a:t>大きく変えた</a:t>
            </a:r>
            <a:r>
              <a:rPr lang="ja-JP" altLang="en-US" sz="2800" dirty="0" smtClean="0">
                <a:solidFill>
                  <a:srgbClr val="F2B725"/>
                </a:solidFill>
              </a:rPr>
              <a:t>。</a:t>
            </a:r>
            <a:r>
              <a:rPr lang="en-US" sz="2800" dirty="0" smtClean="0">
                <a:solidFill>
                  <a:srgbClr val="F2B725"/>
                </a:solidFill>
              </a:rPr>
              <a:t>”</a:t>
            </a:r>
            <a:endParaRPr lang="en-US" sz="2800" dirty="0">
              <a:solidFill>
                <a:srgbClr val="F2B725"/>
              </a:solidFill>
              <a:ea typeface="+mn-ea"/>
              <a:cs typeface="+mn-cs"/>
            </a:endParaRPr>
          </a:p>
        </p:txBody>
      </p:sp>
      <p:pic>
        <p:nvPicPr>
          <p:cNvPr id="26628" name="Picture 1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101601"/>
            <a:ext cx="166806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1029"/>
          <p:cNvSpPr txBox="1">
            <a:spLocks noChangeArrowheads="1"/>
          </p:cNvSpPr>
          <p:nvPr/>
        </p:nvSpPr>
        <p:spPr bwMode="auto">
          <a:xfrm>
            <a:off x="2740025" y="1390650"/>
            <a:ext cx="3978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William F. Whyte (1986)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AR</a:t>
            </a:r>
            <a:r>
              <a:rPr lang="ja-JP" altLang="en-US" dirty="0" smtClean="0"/>
              <a:t>と</a:t>
            </a:r>
            <a:r>
              <a:rPr lang="en-US" dirty="0" err="1" smtClean="0"/>
              <a:t>CBPR</a:t>
            </a:r>
            <a:r>
              <a:rPr lang="en-US" dirty="0" smtClean="0"/>
              <a:t> </a:t>
            </a:r>
            <a:r>
              <a:rPr lang="ja-JP" altLang="en-US" dirty="0" smtClean="0"/>
              <a:t>原則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4497388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SzTx/>
              <a:buFont typeface="Times" charset="0"/>
              <a:buAutoNum type="arabicPeriod"/>
              <a:defRPr/>
            </a:pPr>
            <a:r>
              <a:rPr lang="en-US" sz="2600" dirty="0" smtClean="0">
                <a:ea typeface="+mn-ea"/>
                <a:cs typeface="+mn-cs"/>
              </a:rPr>
              <a:t>See </a:t>
            </a:r>
            <a:r>
              <a:rPr lang="en-US" sz="2600" dirty="0">
                <a:ea typeface="+mn-ea"/>
                <a:cs typeface="+mn-cs"/>
              </a:rPr>
              <a:t>“</a:t>
            </a:r>
            <a:r>
              <a:rPr lang="en-US" sz="2600" dirty="0" smtClean="0">
                <a:ea typeface="+mn-ea"/>
                <a:cs typeface="+mn-cs"/>
              </a:rPr>
              <a:t>community</a:t>
            </a:r>
            <a:r>
              <a:rPr lang="en-US" sz="2600" dirty="0" smtClean="0"/>
              <a:t>”</a:t>
            </a:r>
            <a:r>
              <a:rPr lang="en-US" sz="2600" dirty="0" smtClean="0">
                <a:ea typeface="+mn-ea"/>
                <a:cs typeface="+mn-cs"/>
              </a:rPr>
              <a:t> </a:t>
            </a:r>
            <a:r>
              <a:rPr lang="en-US" sz="2600" dirty="0">
                <a:ea typeface="+mn-ea"/>
                <a:cs typeface="+mn-cs"/>
              </a:rPr>
              <a:t>as the unit of </a:t>
            </a:r>
            <a:r>
              <a:rPr lang="en-US" sz="2600" dirty="0" err="1" smtClean="0">
                <a:ea typeface="+mn-ea"/>
                <a:cs typeface="+mn-cs"/>
              </a:rPr>
              <a:t>focus　</a:t>
            </a:r>
            <a:r>
              <a:rPr lang="en-US" sz="2600" dirty="0" smtClean="0">
                <a:solidFill>
                  <a:srgbClr val="F2B725"/>
                </a:solidFill>
              </a:rPr>
              <a:t>“</a:t>
            </a:r>
            <a:r>
              <a:rPr lang="ja-JP" altLang="en-US" sz="2600" dirty="0" smtClean="0">
                <a:solidFill>
                  <a:srgbClr val="F2B725"/>
                </a:solidFill>
              </a:rPr>
              <a:t>地域社会</a:t>
            </a:r>
            <a:r>
              <a:rPr lang="en-US" sz="2600" dirty="0" smtClean="0">
                <a:solidFill>
                  <a:srgbClr val="F2B725"/>
                </a:solidFill>
              </a:rPr>
              <a:t>”</a:t>
            </a:r>
            <a:r>
              <a:rPr lang="ja-JP" altLang="en-US" sz="2600" dirty="0" smtClean="0">
                <a:solidFill>
                  <a:srgbClr val="F2B725"/>
                </a:solidFill>
              </a:rPr>
              <a:t>を一つの単位として焦点を当てる</a:t>
            </a:r>
            <a:endParaRPr lang="en-US" sz="2600" dirty="0" smtClean="0">
              <a:solidFill>
                <a:srgbClr val="F2B725"/>
              </a:solidFill>
              <a:ea typeface="+mn-ea"/>
              <a:cs typeface="+mn-cs"/>
            </a:endParaRPr>
          </a:p>
          <a:p>
            <a:pPr marL="533400" indent="-533400" eaLnBrk="1" hangingPunct="1">
              <a:lnSpc>
                <a:spcPct val="90000"/>
              </a:lnSpc>
              <a:buSzTx/>
              <a:buFont typeface="Times" charset="0"/>
              <a:buAutoNum type="arabicPeriod"/>
              <a:defRPr/>
            </a:pPr>
            <a:r>
              <a:rPr lang="en-US" sz="2600" dirty="0" smtClean="0">
                <a:ea typeface="+mn-ea"/>
                <a:cs typeface="+mn-cs"/>
              </a:rPr>
              <a:t>Facilitate collaborative, equitable involvement of all partners in all phases of the research (“</a:t>
            </a:r>
            <a:r>
              <a:rPr lang="en-US" sz="2600" dirty="0" err="1" smtClean="0">
                <a:ea typeface="+mn-ea"/>
                <a:cs typeface="+mn-cs"/>
              </a:rPr>
              <a:t>empowerment”).　</a:t>
            </a:r>
            <a:r>
              <a:rPr lang="ja-JP" altLang="en-US" sz="2600" dirty="0" smtClean="0">
                <a:solidFill>
                  <a:srgbClr val="F2B725"/>
                </a:solidFill>
                <a:ea typeface="+mn-ea"/>
                <a:cs typeface="+mn-cs"/>
              </a:rPr>
              <a:t>研究全ての局面において全てのパートナーが協力的、公平な参加ができるようにする</a:t>
            </a:r>
            <a:endParaRPr lang="en-US" sz="2600" dirty="0" smtClean="0">
              <a:solidFill>
                <a:srgbClr val="F2B725"/>
              </a:solidFill>
              <a:ea typeface="+mn-ea"/>
              <a:cs typeface="+mn-cs"/>
            </a:endParaRPr>
          </a:p>
          <a:p>
            <a:pPr marL="533400" indent="-533400" eaLnBrk="1" hangingPunct="1">
              <a:lnSpc>
                <a:spcPct val="90000"/>
              </a:lnSpc>
              <a:buSzTx/>
              <a:buFont typeface="Times" charset="0"/>
              <a:buAutoNum type="arabicPeriod"/>
              <a:defRPr/>
            </a:pPr>
            <a:r>
              <a:rPr lang="en-US" sz="2600" dirty="0" smtClean="0">
                <a:ea typeface="+mn-ea"/>
                <a:cs typeface="+mn-cs"/>
              </a:rPr>
              <a:t>Promote </a:t>
            </a:r>
            <a:r>
              <a:rPr lang="en-US" sz="2600" dirty="0">
                <a:ea typeface="+mn-ea"/>
                <a:cs typeface="+mn-cs"/>
              </a:rPr>
              <a:t>co-learning about social </a:t>
            </a:r>
            <a:r>
              <a:rPr lang="en-US" sz="2600" dirty="0" err="1" smtClean="0">
                <a:ea typeface="+mn-ea"/>
                <a:cs typeface="+mn-cs"/>
              </a:rPr>
              <a:t>inequalities　</a:t>
            </a:r>
            <a:r>
              <a:rPr lang="ja-JP" altLang="en-US" sz="2600" dirty="0" smtClean="0">
                <a:solidFill>
                  <a:srgbClr val="F2B725"/>
                </a:solidFill>
                <a:ea typeface="+mn-ea"/>
                <a:cs typeface="+mn-cs"/>
              </a:rPr>
              <a:t>社会的不公平について共に学ぶことを促進する</a:t>
            </a:r>
            <a:r>
              <a:rPr lang="en-US" sz="2600" dirty="0" smtClean="0">
                <a:solidFill>
                  <a:srgbClr val="F2B725"/>
                </a:solidFill>
                <a:ea typeface="+mn-ea"/>
                <a:cs typeface="+mn-cs"/>
              </a:rPr>
              <a:t> </a:t>
            </a:r>
            <a:endParaRPr lang="en-US" sz="2600" dirty="0">
              <a:solidFill>
                <a:srgbClr val="F2B725"/>
              </a:solidFill>
              <a:ea typeface="+mn-ea"/>
              <a:cs typeface="+mn-cs"/>
            </a:endParaRPr>
          </a:p>
          <a:p>
            <a:pPr marL="533400" indent="-533400" eaLnBrk="1" hangingPunct="1">
              <a:lnSpc>
                <a:spcPct val="90000"/>
              </a:lnSpc>
              <a:buSzTx/>
              <a:buFont typeface="Times" charset="0"/>
              <a:buAutoNum type="arabicPeriod"/>
              <a:defRPr/>
            </a:pPr>
            <a:r>
              <a:rPr lang="en-US" sz="2600" dirty="0" smtClean="0">
                <a:ea typeface="+mn-ea"/>
                <a:cs typeface="+mn-cs"/>
              </a:rPr>
              <a:t>See health </a:t>
            </a:r>
            <a:r>
              <a:rPr lang="en-US" sz="2600" dirty="0">
                <a:ea typeface="+mn-ea"/>
                <a:cs typeface="+mn-cs"/>
              </a:rPr>
              <a:t>as positive and through an ecological </a:t>
            </a:r>
            <a:r>
              <a:rPr lang="en-US" sz="2600" dirty="0" err="1" smtClean="0">
                <a:ea typeface="+mn-ea"/>
                <a:cs typeface="+mn-cs"/>
              </a:rPr>
              <a:t>view　</a:t>
            </a:r>
            <a:r>
              <a:rPr lang="ja-JP" altLang="en-US" sz="2600" dirty="0" smtClean="0">
                <a:solidFill>
                  <a:srgbClr val="F2B725"/>
                </a:solidFill>
                <a:ea typeface="+mn-ea"/>
                <a:cs typeface="+mn-cs"/>
              </a:rPr>
              <a:t>健康を肯定的にとらえエコロジカルな観点から見る</a:t>
            </a:r>
            <a:endParaRPr lang="en-US" sz="2600" dirty="0" smtClean="0">
              <a:solidFill>
                <a:srgbClr val="F2B725"/>
              </a:solidFill>
              <a:ea typeface="+mn-ea"/>
              <a:cs typeface="+mn-cs"/>
            </a:endParaRPr>
          </a:p>
          <a:p>
            <a:pPr marL="533400" indent="-533400" eaLnBrk="1" hangingPunct="1">
              <a:lnSpc>
                <a:spcPct val="90000"/>
              </a:lnSpc>
              <a:buSzTx/>
              <a:buFont typeface="Times" charset="0"/>
              <a:buAutoNum type="arabicPeriod"/>
              <a:defRPr/>
            </a:pPr>
            <a:r>
              <a:rPr lang="en-US" sz="2600" dirty="0" smtClean="0">
                <a:ea typeface="+mn-ea"/>
                <a:cs typeface="+mn-cs"/>
              </a:rPr>
              <a:t>AR uses a </a:t>
            </a:r>
            <a:r>
              <a:rPr lang="en-US" sz="2600" dirty="0">
                <a:ea typeface="+mn-ea"/>
                <a:cs typeface="+mn-cs"/>
              </a:rPr>
              <a:t>cyclical and iterative </a:t>
            </a:r>
            <a:r>
              <a:rPr lang="en-US" sz="2600" dirty="0" err="1" smtClean="0">
                <a:ea typeface="+mn-ea"/>
                <a:cs typeface="+mn-cs"/>
              </a:rPr>
              <a:t>process　</a:t>
            </a:r>
            <a:r>
              <a:rPr lang="ja-JP" altLang="en-US" sz="2600" dirty="0" smtClean="0">
                <a:solidFill>
                  <a:srgbClr val="F2B725"/>
                </a:solidFill>
              </a:rPr>
              <a:t>アクションリサーチは</a:t>
            </a:r>
            <a:r>
              <a:rPr lang="ja-JP" altLang="en-US" sz="2600" dirty="0" smtClean="0">
                <a:solidFill>
                  <a:srgbClr val="F2B725"/>
                </a:solidFill>
                <a:ea typeface="+mn-ea"/>
                <a:cs typeface="+mn-cs"/>
              </a:rPr>
              <a:t>循環的反復プロセスを用いる</a:t>
            </a:r>
            <a:endParaRPr lang="en-US" sz="2600" dirty="0">
              <a:solidFill>
                <a:srgbClr val="F2B725"/>
              </a:solidFill>
              <a:ea typeface="+mn-ea"/>
              <a:cs typeface="+mn-cs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752600" y="6019800"/>
            <a:ext cx="6727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Adapted from Israel B, Schulz A, Parker E and Becker A. (1998)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578225" y="531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autoUpdateAnimBg="0"/>
      <p:bldP spid="2048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61950"/>
            <a:ext cx="8077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What is Equitable Partnership</a:t>
            </a:r>
            <a:r>
              <a:rPr lang="en-US" dirty="0" smtClean="0">
                <a:ea typeface="+mj-ea"/>
                <a:cs typeface="+mj-cs"/>
              </a:rPr>
              <a:t>?</a:t>
            </a:r>
            <a:br>
              <a:rPr lang="en-US" dirty="0" smtClean="0">
                <a:ea typeface="+mj-ea"/>
                <a:cs typeface="+mj-cs"/>
              </a:rPr>
            </a:br>
            <a:r>
              <a:rPr lang="ja-JP" altLang="en-US" dirty="0" smtClean="0">
                <a:solidFill>
                  <a:srgbClr val="FCC400"/>
                </a:solidFill>
                <a:ea typeface="+mj-ea"/>
                <a:cs typeface="+mj-cs"/>
              </a:rPr>
              <a:t>公平なパートナーシップとは？</a:t>
            </a:r>
            <a:endParaRPr lang="en-US" dirty="0">
              <a:solidFill>
                <a:srgbClr val="FCC400"/>
              </a:solidFill>
              <a:ea typeface="+mj-ea"/>
              <a:cs typeface="+mj-cs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382000" cy="4497388"/>
          </a:xfrm>
        </p:spPr>
        <p:txBody>
          <a:bodyPr/>
          <a:lstStyle/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en-US" sz="3600" dirty="0" smtClean="0">
                <a:ea typeface="+mn-ea"/>
                <a:cs typeface="+mn-cs"/>
              </a:rPr>
              <a:t>Research </a:t>
            </a:r>
            <a:r>
              <a:rPr lang="en-US" sz="3600" dirty="0">
                <a:solidFill>
                  <a:srgbClr val="FF008C"/>
                </a:solidFill>
                <a:ea typeface="+mn-ea"/>
                <a:cs typeface="+mn-cs"/>
              </a:rPr>
              <a:t>with</a:t>
            </a:r>
            <a:r>
              <a:rPr lang="en-US" sz="3600" dirty="0">
                <a:ea typeface="+mn-ea"/>
                <a:cs typeface="+mn-cs"/>
              </a:rPr>
              <a:t> people </a:t>
            </a:r>
            <a:endParaRPr lang="en-US" sz="3600" dirty="0" smtClean="0">
              <a:ea typeface="+mn-ea"/>
              <a:cs typeface="+mn-cs"/>
            </a:endParaRPr>
          </a:p>
          <a:p>
            <a:pPr indent="406400" eaLnBrk="1" hangingPunct="1">
              <a:buFontTx/>
              <a:buNone/>
              <a:defRPr/>
            </a:pPr>
            <a:r>
              <a:rPr lang="ja-JP" altLang="en-US" sz="3600" dirty="0" smtClean="0">
                <a:solidFill>
                  <a:srgbClr val="F2B725"/>
                </a:solidFill>
              </a:rPr>
              <a:t>人々</a:t>
            </a:r>
            <a:r>
              <a:rPr lang="ja-JP" altLang="en-US" sz="3600" dirty="0" smtClean="0">
                <a:solidFill>
                  <a:srgbClr val="FF008C"/>
                </a:solidFill>
              </a:rPr>
              <a:t>と協力して</a:t>
            </a:r>
            <a:r>
              <a:rPr lang="ja-JP" altLang="en-US" sz="3600" dirty="0" smtClean="0">
                <a:solidFill>
                  <a:srgbClr val="F2B725"/>
                </a:solidFill>
              </a:rPr>
              <a:t>行う研究</a:t>
            </a:r>
            <a:endParaRPr lang="en-US" sz="3600" dirty="0" smtClean="0">
              <a:solidFill>
                <a:srgbClr val="F2B725"/>
              </a:solidFill>
              <a:ea typeface="+mn-ea"/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3600" dirty="0" smtClean="0">
              <a:ea typeface="+mn-ea"/>
              <a:cs typeface="+mn-cs"/>
            </a:endParaRPr>
          </a:p>
          <a:p>
            <a:pPr marL="742950" indent="-742950" eaLnBrk="1" hangingPunct="1">
              <a:buFont typeface="+mj-lt"/>
              <a:buAutoNum type="arabicPeriod" startAt="2"/>
              <a:defRPr/>
            </a:pPr>
            <a:r>
              <a:rPr lang="en-US" sz="3600" dirty="0" smtClean="0">
                <a:ea typeface="+mn-ea"/>
                <a:cs typeface="+mn-cs"/>
              </a:rPr>
              <a:t>≠ </a:t>
            </a:r>
            <a:r>
              <a:rPr lang="en-US" sz="3600" dirty="0">
                <a:ea typeface="+mn-ea"/>
                <a:cs typeface="+mn-cs"/>
              </a:rPr>
              <a:t>on, to, or for </a:t>
            </a:r>
            <a:r>
              <a:rPr lang="en-US" sz="3600" dirty="0" smtClean="0">
                <a:ea typeface="+mn-ea"/>
                <a:cs typeface="+mn-cs"/>
              </a:rPr>
              <a:t>people</a:t>
            </a:r>
          </a:p>
          <a:p>
            <a:pPr marL="749300" indent="0" eaLnBrk="1" hangingPunct="1">
              <a:buFontTx/>
              <a:buNone/>
              <a:defRPr/>
            </a:pPr>
            <a:r>
              <a:rPr lang="ja-JP" altLang="en-US" sz="3600" dirty="0" smtClean="0">
                <a:solidFill>
                  <a:srgbClr val="F2B725"/>
                </a:solidFill>
              </a:rPr>
              <a:t>人々に行う、人々に対する、人々の為の研究</a:t>
            </a:r>
            <a:endParaRPr lang="en-US" altLang="ja-JP" sz="3600" dirty="0" smtClean="0">
              <a:solidFill>
                <a:srgbClr val="F2B725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en-US" sz="4000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9" name="Object 2"/>
          <p:cNvGraphicFramePr>
            <a:graphicFrameLocks noChangeAspect="1"/>
          </p:cNvGraphicFramePr>
          <p:nvPr/>
        </p:nvGraphicFramePr>
        <p:xfrm>
          <a:off x="381000" y="1000125"/>
          <a:ext cx="8288338" cy="5857875"/>
        </p:xfrm>
        <a:graphic>
          <a:graphicData uri="http://schemas.openxmlformats.org/presentationml/2006/ole">
            <p:oleObj spid="_x0000_s29698" name="Picture" r:id="rId3" imgW="7187184" imgH="5081016" progId="Word.Picture.8">
              <p:embed/>
            </p:oleObj>
          </a:graphicData>
        </a:graphic>
      </p:graphicFrame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685800" y="4572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35000" y="279400"/>
            <a:ext cx="7848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an Ecological View</a:t>
            </a:r>
            <a:r>
              <a:rPr lang="en-US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pPr algn="ctr">
              <a:spcBef>
                <a:spcPts val="0"/>
              </a:spcBef>
              <a:defRPr/>
            </a:pPr>
            <a:r>
              <a:rPr lang="ja-JP" altLang="en-US" sz="4400" dirty="0" smtClean="0">
                <a:solidFill>
                  <a:srgbClr val="FCC4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エコロジカルな見解とは？</a:t>
            </a:r>
            <a:endParaRPr lang="en-US" sz="4400" dirty="0">
              <a:solidFill>
                <a:srgbClr val="FCC4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What is</a:t>
            </a:r>
            <a:r>
              <a:rPr lang="en-US" dirty="0" smtClean="0">
                <a:ea typeface="+mj-ea"/>
                <a:cs typeface="+mj-cs"/>
              </a:rPr>
              <a:t> the AR Research Cycle?</a:t>
            </a:r>
            <a:br>
              <a:rPr lang="en-US" dirty="0" smtClean="0">
                <a:ea typeface="+mj-ea"/>
                <a:cs typeface="+mj-cs"/>
              </a:rPr>
            </a:br>
            <a:r>
              <a:rPr lang="ja-JP" altLang="en-US" dirty="0" smtClean="0">
                <a:solidFill>
                  <a:srgbClr val="FCC400"/>
                </a:solidFill>
                <a:ea typeface="+mj-ea"/>
                <a:cs typeface="+mj-cs"/>
              </a:rPr>
              <a:t>アクションリサーチの</a:t>
            </a:r>
            <a:r>
              <a:rPr lang="ja-JP" altLang="ja-JP" dirty="0" smtClean="0">
                <a:solidFill>
                  <a:srgbClr val="FCC400"/>
                </a:solidFill>
                <a:ea typeface="+mj-ea"/>
                <a:cs typeface="+mj-cs"/>
              </a:rPr>
              <a:t>循環</a:t>
            </a:r>
            <a:r>
              <a:rPr lang="ja-JP" altLang="en-US" dirty="0" smtClean="0">
                <a:solidFill>
                  <a:srgbClr val="FCC400"/>
                </a:solidFill>
                <a:ea typeface="+mj-ea"/>
                <a:cs typeface="+mj-cs"/>
              </a:rPr>
              <a:t>とは</a:t>
            </a:r>
            <a:r>
              <a:rPr lang="en-US" altLang="ja-JP" dirty="0" smtClean="0">
                <a:solidFill>
                  <a:srgbClr val="FCC400"/>
                </a:solidFill>
                <a:ea typeface="+mj-ea"/>
                <a:cs typeface="+mj-cs"/>
              </a:rPr>
              <a:t>?</a:t>
            </a:r>
            <a:endParaRPr lang="en-US" dirty="0">
              <a:solidFill>
                <a:srgbClr val="FCC400"/>
              </a:solidFill>
              <a:ea typeface="+mj-ea"/>
              <a:cs typeface="+mj-cs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130425" y="1909763"/>
            <a:ext cx="12700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1"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THINK</a:t>
            </a:r>
            <a:endParaRPr kumimoji="1"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82625" y="2824163"/>
            <a:ext cx="1211263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1"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LOOK</a:t>
            </a:r>
            <a:endParaRPr kumimoji="1"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633663" y="4343400"/>
            <a:ext cx="914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1"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</a:t>
            </a:r>
            <a:endParaRPr kumimoji="1" lang="en-U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371600" y="5715000"/>
            <a:ext cx="68421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1"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Adapted from Stringer (2001) Action Research, Sage Publications</a:t>
            </a:r>
            <a:endParaRPr kumimoji="1"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216025" y="2209800"/>
            <a:ext cx="990600" cy="685800"/>
            <a:chOff x="1536" y="1296"/>
            <a:chExt cx="528" cy="384"/>
          </a:xfrm>
        </p:grpSpPr>
        <p:sp>
          <p:nvSpPr>
            <p:cNvPr id="30751" name="Arc 9"/>
            <p:cNvSpPr>
              <a:spLocks/>
            </p:cNvSpPr>
            <p:nvPr/>
          </p:nvSpPr>
          <p:spPr bwMode="auto">
            <a:xfrm flipH="1">
              <a:off x="1536" y="1296"/>
              <a:ext cx="480" cy="384"/>
            </a:xfrm>
            <a:custGeom>
              <a:avLst/>
              <a:gdLst>
                <a:gd name="T0" fmla="*/ 20 w 21600"/>
                <a:gd name="T1" fmla="*/ 0 h 21580"/>
                <a:gd name="T2" fmla="*/ 480 w 21600"/>
                <a:gd name="T3" fmla="*/ 384 h 21580"/>
                <a:gd name="T4" fmla="*/ 0 w 21600"/>
                <a:gd name="T5" fmla="*/ 384 h 2158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0"/>
                <a:gd name="T11" fmla="*/ 21600 w 21600"/>
                <a:gd name="T12" fmla="*/ 21580 h 21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0" fill="none" extrusionOk="0">
                  <a:moveTo>
                    <a:pt x="918" y="-1"/>
                  </a:moveTo>
                  <a:cubicBezTo>
                    <a:pt x="12479" y="491"/>
                    <a:pt x="21600" y="10007"/>
                    <a:pt x="21600" y="21580"/>
                  </a:cubicBezTo>
                </a:path>
                <a:path w="21600" h="21580" stroke="0" extrusionOk="0">
                  <a:moveTo>
                    <a:pt x="918" y="-1"/>
                  </a:moveTo>
                  <a:cubicBezTo>
                    <a:pt x="12479" y="491"/>
                    <a:pt x="21600" y="10007"/>
                    <a:pt x="21600" y="21580"/>
                  </a:cubicBezTo>
                  <a:lnTo>
                    <a:pt x="0" y="21580"/>
                  </a:lnTo>
                  <a:close/>
                </a:path>
              </a:pathLst>
            </a:cu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2" name="Line 10"/>
            <p:cNvSpPr>
              <a:spLocks noChangeShapeType="1"/>
            </p:cNvSpPr>
            <p:nvPr/>
          </p:nvSpPr>
          <p:spPr bwMode="auto">
            <a:xfrm>
              <a:off x="2016" y="1296"/>
              <a:ext cx="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 rot="6667638">
            <a:off x="2553494" y="2836069"/>
            <a:ext cx="2006600" cy="906462"/>
            <a:chOff x="1536" y="1296"/>
            <a:chExt cx="528" cy="384"/>
          </a:xfrm>
        </p:grpSpPr>
        <p:sp>
          <p:nvSpPr>
            <p:cNvPr id="30749" name="Arc 12"/>
            <p:cNvSpPr>
              <a:spLocks/>
            </p:cNvSpPr>
            <p:nvPr/>
          </p:nvSpPr>
          <p:spPr bwMode="auto">
            <a:xfrm flipH="1">
              <a:off x="1536" y="1296"/>
              <a:ext cx="480" cy="384"/>
            </a:xfrm>
            <a:custGeom>
              <a:avLst/>
              <a:gdLst>
                <a:gd name="T0" fmla="*/ 20 w 21600"/>
                <a:gd name="T1" fmla="*/ 0 h 21580"/>
                <a:gd name="T2" fmla="*/ 480 w 21600"/>
                <a:gd name="T3" fmla="*/ 384 h 21580"/>
                <a:gd name="T4" fmla="*/ 0 w 21600"/>
                <a:gd name="T5" fmla="*/ 384 h 2158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0"/>
                <a:gd name="T11" fmla="*/ 21600 w 21600"/>
                <a:gd name="T12" fmla="*/ 21580 h 21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0" fill="none" extrusionOk="0">
                  <a:moveTo>
                    <a:pt x="918" y="-1"/>
                  </a:moveTo>
                  <a:cubicBezTo>
                    <a:pt x="12479" y="491"/>
                    <a:pt x="21600" y="10007"/>
                    <a:pt x="21600" y="21580"/>
                  </a:cubicBezTo>
                </a:path>
                <a:path w="21600" h="21580" stroke="0" extrusionOk="0">
                  <a:moveTo>
                    <a:pt x="918" y="-1"/>
                  </a:moveTo>
                  <a:cubicBezTo>
                    <a:pt x="12479" y="491"/>
                    <a:pt x="21600" y="10007"/>
                    <a:pt x="21600" y="21580"/>
                  </a:cubicBezTo>
                  <a:lnTo>
                    <a:pt x="0" y="21580"/>
                  </a:lnTo>
                  <a:close/>
                </a:path>
              </a:pathLst>
            </a:cu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50" name="Line 13"/>
            <p:cNvSpPr>
              <a:spLocks noChangeShapeType="1"/>
            </p:cNvSpPr>
            <p:nvPr/>
          </p:nvSpPr>
          <p:spPr bwMode="auto">
            <a:xfrm>
              <a:off x="2016" y="1296"/>
              <a:ext cx="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587625" y="2971800"/>
            <a:ext cx="1570038" cy="1447800"/>
            <a:chOff x="2160" y="1776"/>
            <a:chExt cx="989" cy="912"/>
          </a:xfrm>
        </p:grpSpPr>
        <p:sp>
          <p:nvSpPr>
            <p:cNvPr id="30747" name="Arc 15"/>
            <p:cNvSpPr>
              <a:spLocks/>
            </p:cNvSpPr>
            <p:nvPr/>
          </p:nvSpPr>
          <p:spPr bwMode="auto">
            <a:xfrm flipH="1">
              <a:off x="2160" y="1776"/>
              <a:ext cx="916" cy="912"/>
            </a:xfrm>
            <a:custGeom>
              <a:avLst/>
              <a:gdLst>
                <a:gd name="T0" fmla="*/ 39 w 21600"/>
                <a:gd name="T1" fmla="*/ 0 h 21580"/>
                <a:gd name="T2" fmla="*/ 916 w 21600"/>
                <a:gd name="T3" fmla="*/ 912 h 21580"/>
                <a:gd name="T4" fmla="*/ 0 w 21600"/>
                <a:gd name="T5" fmla="*/ 912 h 2158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0"/>
                <a:gd name="T11" fmla="*/ 21600 w 21600"/>
                <a:gd name="T12" fmla="*/ 21580 h 21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0" fill="none" extrusionOk="0">
                  <a:moveTo>
                    <a:pt x="918" y="-1"/>
                  </a:moveTo>
                  <a:cubicBezTo>
                    <a:pt x="12479" y="491"/>
                    <a:pt x="21600" y="10007"/>
                    <a:pt x="21600" y="21580"/>
                  </a:cubicBezTo>
                </a:path>
                <a:path w="21600" h="21580" stroke="0" extrusionOk="0">
                  <a:moveTo>
                    <a:pt x="918" y="-1"/>
                  </a:moveTo>
                  <a:cubicBezTo>
                    <a:pt x="12479" y="491"/>
                    <a:pt x="21600" y="10007"/>
                    <a:pt x="21600" y="21580"/>
                  </a:cubicBezTo>
                  <a:lnTo>
                    <a:pt x="0" y="21580"/>
                  </a:lnTo>
                  <a:close/>
                </a:path>
              </a:pathLst>
            </a:cu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8" name="Line 16"/>
            <p:cNvSpPr>
              <a:spLocks noChangeShapeType="1"/>
            </p:cNvSpPr>
            <p:nvPr/>
          </p:nvSpPr>
          <p:spPr bwMode="auto">
            <a:xfrm>
              <a:off x="3057" y="1776"/>
              <a:ext cx="92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4111625" y="2717800"/>
            <a:ext cx="1330325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1"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LOOK</a:t>
            </a:r>
          </a:p>
          <a:p>
            <a:pPr>
              <a:defRPr/>
            </a:pPr>
            <a:r>
              <a:rPr kumimoji="1"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AGAIN</a:t>
            </a:r>
            <a:endParaRPr kumimoji="1" lang="en-U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5338763" y="1905000"/>
            <a:ext cx="1330325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1"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THINK</a:t>
            </a:r>
          </a:p>
          <a:p>
            <a:pPr>
              <a:defRPr/>
            </a:pPr>
            <a:r>
              <a:rPr kumimoji="1"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AGAIN</a:t>
            </a:r>
            <a:endParaRPr kumimoji="1"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5834063" y="4038600"/>
            <a:ext cx="1250950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1"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</a:t>
            </a:r>
          </a:p>
          <a:p>
            <a:pPr>
              <a:defRPr/>
            </a:pPr>
            <a:r>
              <a:rPr kumimoji="1"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(NEW)</a:t>
            </a:r>
            <a:endParaRPr kumimoji="1"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492625" y="2209800"/>
            <a:ext cx="884238" cy="609600"/>
            <a:chOff x="1536" y="1296"/>
            <a:chExt cx="528" cy="384"/>
          </a:xfrm>
        </p:grpSpPr>
        <p:sp>
          <p:nvSpPr>
            <p:cNvPr id="30745" name="Arc 21"/>
            <p:cNvSpPr>
              <a:spLocks/>
            </p:cNvSpPr>
            <p:nvPr/>
          </p:nvSpPr>
          <p:spPr bwMode="auto">
            <a:xfrm flipH="1">
              <a:off x="1536" y="1296"/>
              <a:ext cx="480" cy="384"/>
            </a:xfrm>
            <a:custGeom>
              <a:avLst/>
              <a:gdLst>
                <a:gd name="T0" fmla="*/ 20 w 21600"/>
                <a:gd name="T1" fmla="*/ 0 h 21580"/>
                <a:gd name="T2" fmla="*/ 480 w 21600"/>
                <a:gd name="T3" fmla="*/ 384 h 21580"/>
                <a:gd name="T4" fmla="*/ 0 w 21600"/>
                <a:gd name="T5" fmla="*/ 384 h 2158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0"/>
                <a:gd name="T11" fmla="*/ 21600 w 21600"/>
                <a:gd name="T12" fmla="*/ 21580 h 21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0" fill="none" extrusionOk="0">
                  <a:moveTo>
                    <a:pt x="918" y="-1"/>
                  </a:moveTo>
                  <a:cubicBezTo>
                    <a:pt x="12479" y="491"/>
                    <a:pt x="21600" y="10007"/>
                    <a:pt x="21600" y="21580"/>
                  </a:cubicBezTo>
                </a:path>
                <a:path w="21600" h="21580" stroke="0" extrusionOk="0">
                  <a:moveTo>
                    <a:pt x="918" y="-1"/>
                  </a:moveTo>
                  <a:cubicBezTo>
                    <a:pt x="12479" y="491"/>
                    <a:pt x="21600" y="10007"/>
                    <a:pt x="21600" y="21580"/>
                  </a:cubicBezTo>
                  <a:lnTo>
                    <a:pt x="0" y="21580"/>
                  </a:lnTo>
                  <a:close/>
                </a:path>
              </a:pathLst>
            </a:cu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6" name="Line 22"/>
            <p:cNvSpPr>
              <a:spLocks noChangeShapeType="1"/>
            </p:cNvSpPr>
            <p:nvPr/>
          </p:nvSpPr>
          <p:spPr bwMode="auto">
            <a:xfrm>
              <a:off x="2016" y="1296"/>
              <a:ext cx="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6245225" y="2362200"/>
            <a:ext cx="1030288" cy="1978025"/>
            <a:chOff x="4579" y="1395"/>
            <a:chExt cx="649" cy="1246"/>
          </a:xfrm>
        </p:grpSpPr>
        <p:sp>
          <p:nvSpPr>
            <p:cNvPr id="30743" name="Arc 24"/>
            <p:cNvSpPr>
              <a:spLocks/>
            </p:cNvSpPr>
            <p:nvPr/>
          </p:nvSpPr>
          <p:spPr bwMode="auto">
            <a:xfrm rot="6667638" flipH="1">
              <a:off x="4358" y="1616"/>
              <a:ext cx="1091" cy="649"/>
            </a:xfrm>
            <a:custGeom>
              <a:avLst/>
              <a:gdLst>
                <a:gd name="T0" fmla="*/ 46 w 21600"/>
                <a:gd name="T1" fmla="*/ 0 h 21580"/>
                <a:gd name="T2" fmla="*/ 1091 w 21600"/>
                <a:gd name="T3" fmla="*/ 649 h 21580"/>
                <a:gd name="T4" fmla="*/ 0 w 21600"/>
                <a:gd name="T5" fmla="*/ 649 h 2158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0"/>
                <a:gd name="T11" fmla="*/ 21600 w 21600"/>
                <a:gd name="T12" fmla="*/ 21580 h 21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0" fill="none" extrusionOk="0">
                  <a:moveTo>
                    <a:pt x="918" y="-1"/>
                  </a:moveTo>
                  <a:cubicBezTo>
                    <a:pt x="12479" y="491"/>
                    <a:pt x="21600" y="10007"/>
                    <a:pt x="21600" y="21580"/>
                  </a:cubicBezTo>
                </a:path>
                <a:path w="21600" h="21580" stroke="0" extrusionOk="0">
                  <a:moveTo>
                    <a:pt x="918" y="-1"/>
                  </a:moveTo>
                  <a:cubicBezTo>
                    <a:pt x="12479" y="491"/>
                    <a:pt x="21600" y="10007"/>
                    <a:pt x="21600" y="21580"/>
                  </a:cubicBezTo>
                  <a:lnTo>
                    <a:pt x="0" y="21580"/>
                  </a:lnTo>
                  <a:close/>
                </a:path>
              </a:pathLst>
            </a:cu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4" name="Line 25"/>
            <p:cNvSpPr>
              <a:spLocks noChangeShapeType="1"/>
            </p:cNvSpPr>
            <p:nvPr/>
          </p:nvSpPr>
          <p:spPr bwMode="auto">
            <a:xfrm rot="6667638">
              <a:off x="4951" y="2587"/>
              <a:ext cx="109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5834063" y="2971800"/>
            <a:ext cx="1554162" cy="1443038"/>
            <a:chOff x="4320" y="1776"/>
            <a:chExt cx="1081" cy="912"/>
          </a:xfrm>
        </p:grpSpPr>
        <p:sp>
          <p:nvSpPr>
            <p:cNvPr id="30741" name="Arc 27"/>
            <p:cNvSpPr>
              <a:spLocks/>
            </p:cNvSpPr>
            <p:nvPr/>
          </p:nvSpPr>
          <p:spPr bwMode="auto">
            <a:xfrm flipH="1">
              <a:off x="4320" y="1776"/>
              <a:ext cx="1004" cy="912"/>
            </a:xfrm>
            <a:custGeom>
              <a:avLst/>
              <a:gdLst>
                <a:gd name="T0" fmla="*/ 43 w 21600"/>
                <a:gd name="T1" fmla="*/ 0 h 21580"/>
                <a:gd name="T2" fmla="*/ 1004 w 21600"/>
                <a:gd name="T3" fmla="*/ 912 h 21580"/>
                <a:gd name="T4" fmla="*/ 0 w 21600"/>
                <a:gd name="T5" fmla="*/ 912 h 2158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0"/>
                <a:gd name="T11" fmla="*/ 21600 w 21600"/>
                <a:gd name="T12" fmla="*/ 21580 h 21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0" fill="none" extrusionOk="0">
                  <a:moveTo>
                    <a:pt x="918" y="-1"/>
                  </a:moveTo>
                  <a:cubicBezTo>
                    <a:pt x="12479" y="491"/>
                    <a:pt x="21600" y="10007"/>
                    <a:pt x="21600" y="21580"/>
                  </a:cubicBezTo>
                </a:path>
                <a:path w="21600" h="21580" stroke="0" extrusionOk="0">
                  <a:moveTo>
                    <a:pt x="918" y="-1"/>
                  </a:moveTo>
                  <a:cubicBezTo>
                    <a:pt x="12479" y="491"/>
                    <a:pt x="21600" y="10007"/>
                    <a:pt x="21600" y="21580"/>
                  </a:cubicBezTo>
                  <a:lnTo>
                    <a:pt x="0" y="21580"/>
                  </a:lnTo>
                  <a:close/>
                </a:path>
              </a:pathLst>
            </a:cu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2" name="Line 28"/>
            <p:cNvSpPr>
              <a:spLocks noChangeShapeType="1"/>
            </p:cNvSpPr>
            <p:nvPr/>
          </p:nvSpPr>
          <p:spPr bwMode="auto">
            <a:xfrm>
              <a:off x="5301" y="1776"/>
              <a:ext cx="10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7361238" y="2717800"/>
            <a:ext cx="1330325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1"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LOOK</a:t>
            </a:r>
          </a:p>
          <a:p>
            <a:pPr>
              <a:defRPr/>
            </a:pPr>
            <a:r>
              <a:rPr kumimoji="1"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AGAIN</a:t>
            </a:r>
            <a:endParaRPr kumimoji="1"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7967663" y="2159000"/>
            <a:ext cx="1176337" cy="609600"/>
            <a:chOff x="1536" y="1296"/>
            <a:chExt cx="528" cy="384"/>
          </a:xfrm>
        </p:grpSpPr>
        <p:sp>
          <p:nvSpPr>
            <p:cNvPr id="30739" name="Arc 31"/>
            <p:cNvSpPr>
              <a:spLocks/>
            </p:cNvSpPr>
            <p:nvPr/>
          </p:nvSpPr>
          <p:spPr bwMode="auto">
            <a:xfrm flipH="1">
              <a:off x="1536" y="1296"/>
              <a:ext cx="480" cy="384"/>
            </a:xfrm>
            <a:custGeom>
              <a:avLst/>
              <a:gdLst>
                <a:gd name="T0" fmla="*/ 20 w 21600"/>
                <a:gd name="T1" fmla="*/ 0 h 21580"/>
                <a:gd name="T2" fmla="*/ 480 w 21600"/>
                <a:gd name="T3" fmla="*/ 384 h 21580"/>
                <a:gd name="T4" fmla="*/ 0 w 21600"/>
                <a:gd name="T5" fmla="*/ 384 h 2158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0"/>
                <a:gd name="T11" fmla="*/ 21600 w 21600"/>
                <a:gd name="T12" fmla="*/ 21580 h 21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0" fill="none" extrusionOk="0">
                  <a:moveTo>
                    <a:pt x="918" y="-1"/>
                  </a:moveTo>
                  <a:cubicBezTo>
                    <a:pt x="12479" y="491"/>
                    <a:pt x="21600" y="10007"/>
                    <a:pt x="21600" y="21580"/>
                  </a:cubicBezTo>
                </a:path>
                <a:path w="21600" h="21580" stroke="0" extrusionOk="0">
                  <a:moveTo>
                    <a:pt x="918" y="-1"/>
                  </a:moveTo>
                  <a:cubicBezTo>
                    <a:pt x="12479" y="491"/>
                    <a:pt x="21600" y="10007"/>
                    <a:pt x="21600" y="21580"/>
                  </a:cubicBezTo>
                  <a:lnTo>
                    <a:pt x="0" y="21580"/>
                  </a:lnTo>
                  <a:close/>
                </a:path>
              </a:pathLst>
            </a:cu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0" name="Line 32"/>
            <p:cNvSpPr>
              <a:spLocks noChangeShapeType="1"/>
            </p:cNvSpPr>
            <p:nvPr/>
          </p:nvSpPr>
          <p:spPr bwMode="auto">
            <a:xfrm>
              <a:off x="2016" y="1296"/>
              <a:ext cx="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triangl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6" grpId="0" autoUpdateAnimBg="0"/>
      <p:bldP spid="33797" grpId="0" autoUpdateAnimBg="0"/>
      <p:bldP spid="33798" grpId="0" autoUpdateAnimBg="0"/>
      <p:bldP spid="33799" grpId="0" autoUpdateAnimBg="0"/>
      <p:bldP spid="33809" grpId="0" autoUpdateAnimBg="0"/>
      <p:bldP spid="33810" grpId="0" autoUpdateAnimBg="0"/>
      <p:bldP spid="33811" grpId="0" autoUpdateAnimBg="0"/>
      <p:bldP spid="3382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609600"/>
            <a:ext cx="7386638" cy="44973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dirty="0"/>
              <a:t>What is</a:t>
            </a:r>
            <a:r>
              <a:rPr lang="en-US" sz="3600" dirty="0" smtClean="0"/>
              <a:t> Action Research (AR</a:t>
            </a:r>
            <a:r>
              <a:rPr lang="en-US" sz="3600" dirty="0"/>
              <a:t>)</a:t>
            </a:r>
            <a:r>
              <a:rPr lang="en-US" sz="3600" dirty="0" smtClean="0"/>
              <a:t>?</a:t>
            </a:r>
          </a:p>
          <a:p>
            <a:pPr algn="ctr" eaLnBrk="1" hangingPunct="1">
              <a:buFontTx/>
              <a:buNone/>
            </a:pPr>
            <a:r>
              <a:rPr lang="ja-JP" altLang="en-US" sz="3600" dirty="0" smtClean="0">
                <a:solidFill>
                  <a:srgbClr val="F2B725"/>
                </a:solidFill>
              </a:rPr>
              <a:t>アクションリサーチとは？</a:t>
            </a:r>
            <a:endParaRPr lang="en-US" sz="3600" dirty="0">
              <a:solidFill>
                <a:srgbClr val="F2B7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INSIGHT CHANGE CYCLES</a:t>
            </a:r>
            <a:br>
              <a:rPr lang="en-US" dirty="0" smtClean="0"/>
            </a:br>
            <a:r>
              <a:rPr lang="en-US" dirty="0">
                <a:solidFill>
                  <a:srgbClr val="FFBA89"/>
                </a:solidFill>
              </a:rPr>
              <a:t>E</a:t>
            </a:r>
            <a:r>
              <a:rPr lang="en-US" dirty="0" smtClean="0">
                <a:solidFill>
                  <a:srgbClr val="FFBA89"/>
                </a:solidFill>
              </a:rPr>
              <a:t>qual </a:t>
            </a:r>
            <a:r>
              <a:rPr lang="en-US" dirty="0">
                <a:solidFill>
                  <a:srgbClr val="FFBA89"/>
                </a:solidFill>
              </a:rPr>
              <a:t>P</a:t>
            </a:r>
            <a:r>
              <a:rPr lang="en-US" dirty="0" smtClean="0">
                <a:solidFill>
                  <a:srgbClr val="FFBA89"/>
                </a:solidFill>
              </a:rPr>
              <a:t>artnerships</a:t>
            </a:r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>
            <a:off x="3254904" y="2937933"/>
            <a:ext cx="2634193" cy="2277533"/>
            <a:chOff x="3310466" y="2747433"/>
            <a:chExt cx="2634193" cy="2277533"/>
          </a:xfrm>
          <a:solidFill>
            <a:srgbClr val="FFFFFF"/>
          </a:solidFill>
        </p:grpSpPr>
        <p:sp>
          <p:nvSpPr>
            <p:cNvPr id="4" name="AutoShape 99"/>
            <p:cNvSpPr>
              <a:spLocks noChangeArrowheads="1"/>
            </p:cNvSpPr>
            <p:nvPr/>
          </p:nvSpPr>
          <p:spPr bwMode="auto">
            <a:xfrm flipH="1" flipV="1">
              <a:off x="4441826" y="2747433"/>
              <a:ext cx="1502833" cy="2275417"/>
            </a:xfrm>
            <a:custGeom>
              <a:avLst/>
              <a:gdLst>
                <a:gd name="G0" fmla="+- 0 0 0"/>
                <a:gd name="G1" fmla="+- -6243632 0 0"/>
                <a:gd name="G2" fmla="+- 0 0 -6243632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6243632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243632"/>
                <a:gd name="G36" fmla="sin G34 -6243632"/>
                <a:gd name="G37" fmla="+/ -6243632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8077 w 21600"/>
                <a:gd name="T5" fmla="*/ 2820 h 21600"/>
                <a:gd name="T6" fmla="*/ 10055 w 21600"/>
                <a:gd name="T7" fmla="*/ 2734 h 21600"/>
                <a:gd name="T8" fmla="*/ 14438 w 21600"/>
                <a:gd name="T9" fmla="*/ 681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10634" y="5399"/>
                    <a:pt x="10468" y="5407"/>
                    <a:pt x="10303" y="5422"/>
                  </a:cubicBezTo>
                  <a:lnTo>
                    <a:pt x="9807" y="45"/>
                  </a:lnTo>
                  <a:cubicBezTo>
                    <a:pt x="10137" y="15"/>
                    <a:pt x="10468" y="-1"/>
                    <a:pt x="10800" y="-1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AutoShape 100"/>
            <p:cNvSpPr>
              <a:spLocks noChangeArrowheads="1"/>
            </p:cNvSpPr>
            <p:nvPr/>
          </p:nvSpPr>
          <p:spPr bwMode="auto">
            <a:xfrm flipV="1">
              <a:off x="3310466" y="2749549"/>
              <a:ext cx="1502833" cy="2275417"/>
            </a:xfrm>
            <a:custGeom>
              <a:avLst/>
              <a:gdLst>
                <a:gd name="G0" fmla="+- 0 0 0"/>
                <a:gd name="G1" fmla="+- -6243632 0 0"/>
                <a:gd name="G2" fmla="+- 0 0 -6243632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6243632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243632"/>
                <a:gd name="G36" fmla="sin G34 -6243632"/>
                <a:gd name="G37" fmla="+/ -6243632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8077 w 21600"/>
                <a:gd name="T5" fmla="*/ 2820 h 21600"/>
                <a:gd name="T6" fmla="*/ 10055 w 21600"/>
                <a:gd name="T7" fmla="*/ 2734 h 21600"/>
                <a:gd name="T8" fmla="*/ 14438 w 21600"/>
                <a:gd name="T9" fmla="*/ 681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10634" y="5399"/>
                    <a:pt x="10468" y="5407"/>
                    <a:pt x="10303" y="5422"/>
                  </a:cubicBezTo>
                  <a:lnTo>
                    <a:pt x="9807" y="45"/>
                  </a:lnTo>
                  <a:cubicBezTo>
                    <a:pt x="10137" y="15"/>
                    <a:pt x="10468" y="-1"/>
                    <a:pt x="10800" y="-1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447800" y="4597400"/>
            <a:ext cx="27098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Times New Roman" pitchFamily="-65" charset="0"/>
                <a:cs typeface="Calibri"/>
              </a:rPr>
              <a:t>COMMUNITY EXPERTS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630737" y="4584700"/>
            <a:ext cx="33194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Times New Roman" pitchFamily="-65" charset="0"/>
                <a:cs typeface="Calibri"/>
              </a:rPr>
              <a:t>PROFESSIONAL EXPERTS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25654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FFFF"/>
                </a:solidFill>
                <a:latin typeface="Calibri"/>
                <a:cs typeface="Calibri"/>
              </a:rPr>
              <a:t>SOCIAL DEVELOPMENT OPPORTUNITY OR PROBLEM</a:t>
            </a:r>
            <a:endParaRPr lang="en-US" sz="3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674" grpId="0"/>
      <p:bldP spid="2867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033222" y="2575893"/>
            <a:ext cx="4141424" cy="182828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81486"/>
              </a:avLst>
            </a:prstTxWarp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EVALUATE PROCESS </a:t>
            </a:r>
            <a:r>
              <a:rPr lang="en-US" sz="2000" b="1" dirty="0">
                <a:solidFill>
                  <a:srgbClr val="FFFFFF"/>
                </a:solidFill>
              </a:rPr>
              <a:t>AND IMPACT</a:t>
            </a:r>
          </a:p>
          <a:p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4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89" dirty="0" smtClean="0"/>
              <a:t>INSIGHT CHANGE CYCLES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5060451" y="2702445"/>
            <a:ext cx="1651946" cy="1310754"/>
            <a:chOff x="5060451" y="2702445"/>
            <a:chExt cx="1651946" cy="1310754"/>
          </a:xfrm>
        </p:grpSpPr>
        <p:sp>
          <p:nvSpPr>
            <p:cNvPr id="4" name="AutoShape 90"/>
            <p:cNvSpPr>
              <a:spLocks noChangeArrowheads="1"/>
            </p:cNvSpPr>
            <p:nvPr/>
          </p:nvSpPr>
          <p:spPr bwMode="auto">
            <a:xfrm rot="8580000">
              <a:off x="5134375" y="2702445"/>
              <a:ext cx="1578022" cy="1222612"/>
            </a:xfrm>
            <a:custGeom>
              <a:avLst/>
              <a:gdLst>
                <a:gd name="G0" fmla="+- 2850 0 0"/>
                <a:gd name="G1" fmla="+- -8414155 0 0"/>
                <a:gd name="G2" fmla="+- 0 0 -8414155"/>
                <a:gd name="T0" fmla="*/ 0 256 1"/>
                <a:gd name="T1" fmla="*/ 180 256 1"/>
                <a:gd name="G3" fmla="+- -8414155 T0 T1"/>
                <a:gd name="T2" fmla="*/ 0 256 1"/>
                <a:gd name="T3" fmla="*/ 90 256 1"/>
                <a:gd name="G4" fmla="+- -8414155 T2 T3"/>
                <a:gd name="G5" fmla="*/ G4 2 1"/>
                <a:gd name="T4" fmla="*/ 90 256 1"/>
                <a:gd name="T5" fmla="*/ 0 256 1"/>
                <a:gd name="G6" fmla="+- -8414155 T4 T5"/>
                <a:gd name="G7" fmla="*/ G6 2 1"/>
                <a:gd name="G8" fmla="abs -841415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2850"/>
                <a:gd name="G18" fmla="*/ 2850 1 2"/>
                <a:gd name="G19" fmla="+- G18 5400 0"/>
                <a:gd name="G20" fmla="cos G19 -8414155"/>
                <a:gd name="G21" fmla="sin G19 -8414155"/>
                <a:gd name="G22" fmla="+- G20 10800 0"/>
                <a:gd name="G23" fmla="+- G21 10800 0"/>
                <a:gd name="G24" fmla="+- 10800 0 G20"/>
                <a:gd name="G25" fmla="+- 2850 10800 0"/>
                <a:gd name="G26" fmla="?: G9 G17 G25"/>
                <a:gd name="G27" fmla="?: G9 0 21600"/>
                <a:gd name="G28" fmla="cos 10800 -8414155"/>
                <a:gd name="G29" fmla="sin 10800 -8414155"/>
                <a:gd name="G30" fmla="sin 2850 -8414155"/>
                <a:gd name="G31" fmla="+- G28 10800 0"/>
                <a:gd name="G32" fmla="+- G29 10800 0"/>
                <a:gd name="G33" fmla="+- G30 10800 0"/>
                <a:gd name="G34" fmla="?: G4 0 G31"/>
                <a:gd name="G35" fmla="?: -8414155 G34 0"/>
                <a:gd name="G36" fmla="?: G6 G35 G31"/>
                <a:gd name="G37" fmla="+- 21600 0 G36"/>
                <a:gd name="G38" fmla="?: G4 0 G33"/>
                <a:gd name="G39" fmla="?: -841415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561 w 21600"/>
                <a:gd name="T15" fmla="*/ 5450 h 21600"/>
                <a:gd name="T16" fmla="*/ 10800 w 21600"/>
                <a:gd name="T17" fmla="*/ 7950 h 21600"/>
                <a:gd name="T18" fmla="*/ 15039 w 21600"/>
                <a:gd name="T19" fmla="*/ 545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030" y="8566"/>
                  </a:moveTo>
                  <a:cubicBezTo>
                    <a:pt x="9533" y="8167"/>
                    <a:pt x="10157" y="7949"/>
                    <a:pt x="10800" y="7949"/>
                  </a:cubicBezTo>
                  <a:cubicBezTo>
                    <a:pt x="11442" y="7949"/>
                    <a:pt x="12066" y="8167"/>
                    <a:pt x="12569" y="8566"/>
                  </a:cubicBezTo>
                  <a:lnTo>
                    <a:pt x="17506" y="2334"/>
                  </a:lnTo>
                  <a:cubicBezTo>
                    <a:pt x="15598" y="822"/>
                    <a:pt x="13234" y="0"/>
                    <a:pt x="10799" y="0"/>
                  </a:cubicBezTo>
                  <a:cubicBezTo>
                    <a:pt x="8365" y="0"/>
                    <a:pt x="6001" y="822"/>
                    <a:pt x="4093" y="233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AutoShape 91"/>
            <p:cNvSpPr>
              <a:spLocks noChangeArrowheads="1"/>
            </p:cNvSpPr>
            <p:nvPr/>
          </p:nvSpPr>
          <p:spPr bwMode="auto">
            <a:xfrm rot="15000000">
              <a:off x="5095992" y="2746515"/>
              <a:ext cx="1231143" cy="1302225"/>
            </a:xfrm>
            <a:custGeom>
              <a:avLst/>
              <a:gdLst>
                <a:gd name="G0" fmla="+- 6514 0 0"/>
                <a:gd name="G1" fmla="+- 11538622 0 0"/>
                <a:gd name="G2" fmla="+- 0 0 11538622"/>
                <a:gd name="T0" fmla="*/ 0 256 1"/>
                <a:gd name="T1" fmla="*/ 180 256 1"/>
                <a:gd name="G3" fmla="+- 11538622 T0 T1"/>
                <a:gd name="T2" fmla="*/ 0 256 1"/>
                <a:gd name="T3" fmla="*/ 90 256 1"/>
                <a:gd name="G4" fmla="+- 11538622 T2 T3"/>
                <a:gd name="G5" fmla="*/ G4 2 1"/>
                <a:gd name="T4" fmla="*/ 90 256 1"/>
                <a:gd name="T5" fmla="*/ 0 256 1"/>
                <a:gd name="G6" fmla="+- 11538622 T4 T5"/>
                <a:gd name="G7" fmla="*/ G6 2 1"/>
                <a:gd name="G8" fmla="abs 1153862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514"/>
                <a:gd name="G18" fmla="*/ 6514 1 2"/>
                <a:gd name="G19" fmla="+- G18 5400 0"/>
                <a:gd name="G20" fmla="cos G19 11538622"/>
                <a:gd name="G21" fmla="sin G19 11538622"/>
                <a:gd name="G22" fmla="+- G20 10800 0"/>
                <a:gd name="G23" fmla="+- G21 10800 0"/>
                <a:gd name="G24" fmla="+- 10800 0 G20"/>
                <a:gd name="G25" fmla="+- 6514 10800 0"/>
                <a:gd name="G26" fmla="?: G9 G17 G25"/>
                <a:gd name="G27" fmla="?: G9 0 21600"/>
                <a:gd name="G28" fmla="cos 10800 11538622"/>
                <a:gd name="G29" fmla="sin 10800 11538622"/>
                <a:gd name="G30" fmla="sin 6514 11538622"/>
                <a:gd name="G31" fmla="+- G28 10800 0"/>
                <a:gd name="G32" fmla="+- G29 10800 0"/>
                <a:gd name="G33" fmla="+- G30 10800 0"/>
                <a:gd name="G34" fmla="?: G4 0 G31"/>
                <a:gd name="G35" fmla="?: 11538622 G34 0"/>
                <a:gd name="G36" fmla="?: G6 G35 G31"/>
                <a:gd name="G37" fmla="+- 21600 0 G36"/>
                <a:gd name="G38" fmla="?: G4 0 G33"/>
                <a:gd name="G39" fmla="?: 1153862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163 w 21600"/>
                <a:gd name="T15" fmla="*/ 11394 h 21600"/>
                <a:gd name="T16" fmla="*/ 10800 w 21600"/>
                <a:gd name="T17" fmla="*/ 4286 h 21600"/>
                <a:gd name="T18" fmla="*/ 19437 w 21600"/>
                <a:gd name="T19" fmla="*/ 1139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301" y="11246"/>
                  </a:moveTo>
                  <a:cubicBezTo>
                    <a:pt x="4291" y="11098"/>
                    <a:pt x="4286" y="10949"/>
                    <a:pt x="4286" y="10800"/>
                  </a:cubicBezTo>
                  <a:cubicBezTo>
                    <a:pt x="4286" y="7202"/>
                    <a:pt x="7202" y="4286"/>
                    <a:pt x="10800" y="4286"/>
                  </a:cubicBezTo>
                  <a:cubicBezTo>
                    <a:pt x="14397" y="4286"/>
                    <a:pt x="17314" y="7202"/>
                    <a:pt x="17314" y="10800"/>
                  </a:cubicBezTo>
                  <a:cubicBezTo>
                    <a:pt x="17313" y="10949"/>
                    <a:pt x="17308" y="11098"/>
                    <a:pt x="17298" y="11246"/>
                  </a:cubicBezTo>
                  <a:lnTo>
                    <a:pt x="21574" y="11541"/>
                  </a:lnTo>
                  <a:cubicBezTo>
                    <a:pt x="21591" y="11294"/>
                    <a:pt x="21600" y="11047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047"/>
                    <a:pt x="8" y="11294"/>
                    <a:pt x="25" y="1154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AutoShape 93"/>
          <p:cNvSpPr>
            <a:spLocks noChangeArrowheads="1"/>
          </p:cNvSpPr>
          <p:nvPr/>
        </p:nvSpPr>
        <p:spPr bwMode="auto">
          <a:xfrm rot="10800000">
            <a:off x="4926814" y="2045648"/>
            <a:ext cx="1393210" cy="1444388"/>
          </a:xfrm>
          <a:custGeom>
            <a:avLst/>
            <a:gdLst>
              <a:gd name="G0" fmla="+- -8966316 0 0"/>
              <a:gd name="G1" fmla="+- 6674911 0 0"/>
              <a:gd name="G2" fmla="+- -8966316 0 6674911"/>
              <a:gd name="G3" fmla="+- 10800 0 0"/>
              <a:gd name="G4" fmla="+- 0 0 -896631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478 0 0"/>
              <a:gd name="G9" fmla="+- 0 0 6674911"/>
              <a:gd name="G10" fmla="+- 7478 0 2700"/>
              <a:gd name="G11" fmla="cos G10 -8966316"/>
              <a:gd name="G12" fmla="sin G10 -8966316"/>
              <a:gd name="G13" fmla="cos 13500 -8966316"/>
              <a:gd name="G14" fmla="sin 13500 -8966316"/>
              <a:gd name="G15" fmla="+- G11 10800 0"/>
              <a:gd name="G16" fmla="+- G12 10800 0"/>
              <a:gd name="G17" fmla="+- G13 10800 0"/>
              <a:gd name="G18" fmla="+- G14 10800 0"/>
              <a:gd name="G19" fmla="*/ 7478 1 2"/>
              <a:gd name="G20" fmla="+- G19 5400 0"/>
              <a:gd name="G21" fmla="cos G20 -8966316"/>
              <a:gd name="G22" fmla="sin G20 -8966316"/>
              <a:gd name="G23" fmla="+- G21 10800 0"/>
              <a:gd name="G24" fmla="+- G12 G23 G22"/>
              <a:gd name="G25" fmla="+- G22 G23 G11"/>
              <a:gd name="G26" fmla="cos 10800 -8966316"/>
              <a:gd name="G27" fmla="sin 10800 -8966316"/>
              <a:gd name="G28" fmla="cos 7478 -8966316"/>
              <a:gd name="G29" fmla="sin 7478 -896631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6674911"/>
              <a:gd name="G36" fmla="sin G34 6674911"/>
              <a:gd name="G37" fmla="+/ 6674911 -896631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478 G39"/>
              <a:gd name="G43" fmla="sin 7478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498 w 21600"/>
              <a:gd name="T5" fmla="*/ 14044 h 21600"/>
              <a:gd name="T6" fmla="*/ 8923 w 21600"/>
              <a:gd name="T7" fmla="*/ 19744 h 21600"/>
              <a:gd name="T8" fmla="*/ 3667 w 21600"/>
              <a:gd name="T9" fmla="*/ 13046 h 21600"/>
              <a:gd name="T10" fmla="*/ 956 w 21600"/>
              <a:gd name="T11" fmla="*/ 1561 h 21600"/>
              <a:gd name="T12" fmla="*/ 7121 w 21600"/>
              <a:gd name="T13" fmla="*/ 1365 h 21600"/>
              <a:gd name="T14" fmla="*/ 7316 w 21600"/>
              <a:gd name="T15" fmla="*/ 753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5347" y="5682"/>
                </a:moveTo>
                <a:cubicBezTo>
                  <a:pt x="4046" y="7068"/>
                  <a:pt x="3321" y="8898"/>
                  <a:pt x="3321" y="10799"/>
                </a:cubicBezTo>
                <a:cubicBezTo>
                  <a:pt x="3321" y="14338"/>
                  <a:pt x="5801" y="17391"/>
                  <a:pt x="9264" y="18118"/>
                </a:cubicBezTo>
                <a:lnTo>
                  <a:pt x="8582" y="21369"/>
                </a:lnTo>
                <a:cubicBezTo>
                  <a:pt x="3581" y="20320"/>
                  <a:pt x="0" y="15909"/>
                  <a:pt x="0" y="10800"/>
                </a:cubicBezTo>
                <a:cubicBezTo>
                  <a:pt x="0" y="8054"/>
                  <a:pt x="1045" y="5411"/>
                  <a:pt x="2925" y="3408"/>
                </a:cubicBezTo>
                <a:lnTo>
                  <a:pt x="956" y="1561"/>
                </a:lnTo>
                <a:lnTo>
                  <a:pt x="7121" y="1365"/>
                </a:lnTo>
                <a:lnTo>
                  <a:pt x="7316" y="7530"/>
                </a:lnTo>
                <a:lnTo>
                  <a:pt x="5347" y="5682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94"/>
          <p:cNvSpPr>
            <a:spLocks noChangeArrowheads="1"/>
          </p:cNvSpPr>
          <p:nvPr/>
        </p:nvSpPr>
        <p:spPr bwMode="auto">
          <a:xfrm rot="5400000">
            <a:off x="4936766" y="2240413"/>
            <a:ext cx="1188493" cy="1145843"/>
          </a:xfrm>
          <a:custGeom>
            <a:avLst/>
            <a:gdLst>
              <a:gd name="G0" fmla="+- -8932192 0 0"/>
              <a:gd name="G1" fmla="+- 9224479 0 0"/>
              <a:gd name="G2" fmla="+- -8932192 0 9224479"/>
              <a:gd name="G3" fmla="+- 10800 0 0"/>
              <a:gd name="G4" fmla="+- 0 0 -893219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729 0 0"/>
              <a:gd name="G9" fmla="+- 0 0 9224479"/>
              <a:gd name="G10" fmla="+- 6729 0 2700"/>
              <a:gd name="G11" fmla="cos G10 -8932192"/>
              <a:gd name="G12" fmla="sin G10 -8932192"/>
              <a:gd name="G13" fmla="cos 13500 -8932192"/>
              <a:gd name="G14" fmla="sin 13500 -8932192"/>
              <a:gd name="G15" fmla="+- G11 10800 0"/>
              <a:gd name="G16" fmla="+- G12 10800 0"/>
              <a:gd name="G17" fmla="+- G13 10800 0"/>
              <a:gd name="G18" fmla="+- G14 10800 0"/>
              <a:gd name="G19" fmla="*/ 6729 1 2"/>
              <a:gd name="G20" fmla="+- G19 5400 0"/>
              <a:gd name="G21" fmla="cos G20 -8932192"/>
              <a:gd name="G22" fmla="sin G20 -8932192"/>
              <a:gd name="G23" fmla="+- G21 10800 0"/>
              <a:gd name="G24" fmla="+- G12 G23 G22"/>
              <a:gd name="G25" fmla="+- G22 G23 G11"/>
              <a:gd name="G26" fmla="cos 10800 -8932192"/>
              <a:gd name="G27" fmla="sin 10800 -8932192"/>
              <a:gd name="G28" fmla="cos 6729 -8932192"/>
              <a:gd name="G29" fmla="sin 6729 -893219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224479"/>
              <a:gd name="G36" fmla="sin G34 9224479"/>
              <a:gd name="G37" fmla="+/ 9224479 -893219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729 G39"/>
              <a:gd name="G43" fmla="sin 672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 w 21600"/>
              <a:gd name="T5" fmla="*/ 10379 h 21600"/>
              <a:gd name="T6" fmla="*/ 4012 w 21600"/>
              <a:gd name="T7" fmla="*/ 16345 h 21600"/>
              <a:gd name="T8" fmla="*/ 4076 w 21600"/>
              <a:gd name="T9" fmla="*/ 10538 h 21600"/>
              <a:gd name="T10" fmla="*/ 1040 w 21600"/>
              <a:gd name="T11" fmla="*/ 1472 h 21600"/>
              <a:gd name="T12" fmla="*/ 7736 w 21600"/>
              <a:gd name="T13" fmla="*/ 1319 h 21600"/>
              <a:gd name="T14" fmla="*/ 7887 w 21600"/>
              <a:gd name="T15" fmla="*/ 801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5935" y="6150"/>
                </a:moveTo>
                <a:cubicBezTo>
                  <a:pt x="4738" y="7402"/>
                  <a:pt x="4070" y="9067"/>
                  <a:pt x="4070" y="10799"/>
                </a:cubicBezTo>
                <a:cubicBezTo>
                  <a:pt x="4070" y="12351"/>
                  <a:pt x="4607" y="13855"/>
                  <a:pt x="5588" y="15057"/>
                </a:cubicBezTo>
                <a:lnTo>
                  <a:pt x="2436" y="17632"/>
                </a:lnTo>
                <a:cubicBezTo>
                  <a:pt x="860" y="15704"/>
                  <a:pt x="0" y="13290"/>
                  <a:pt x="0" y="10800"/>
                </a:cubicBezTo>
                <a:cubicBezTo>
                  <a:pt x="0" y="8020"/>
                  <a:pt x="1071" y="5347"/>
                  <a:pt x="2992" y="3337"/>
                </a:cubicBezTo>
                <a:lnTo>
                  <a:pt x="1040" y="1472"/>
                </a:lnTo>
                <a:lnTo>
                  <a:pt x="7736" y="1319"/>
                </a:lnTo>
                <a:lnTo>
                  <a:pt x="7887" y="8016"/>
                </a:lnTo>
                <a:lnTo>
                  <a:pt x="5935" y="615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5526749" y="2284516"/>
            <a:ext cx="3133300" cy="747784"/>
            <a:chOff x="5135" y="11725"/>
            <a:chExt cx="2756" cy="635"/>
          </a:xfrm>
        </p:grpSpPr>
        <p:sp>
          <p:nvSpPr>
            <p:cNvPr id="11" name="AutoShape 96"/>
            <p:cNvSpPr>
              <a:spLocks noChangeArrowheads="1"/>
            </p:cNvSpPr>
            <p:nvPr/>
          </p:nvSpPr>
          <p:spPr bwMode="auto">
            <a:xfrm rot="20748640">
              <a:off x="5135" y="11725"/>
              <a:ext cx="2756" cy="410"/>
            </a:xfrm>
            <a:prstGeom prst="rightArrow">
              <a:avLst>
                <a:gd name="adj1" fmla="val 49722"/>
                <a:gd name="adj2" fmla="val 16783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97"/>
            <p:cNvSpPr>
              <a:spLocks noChangeShapeType="1"/>
            </p:cNvSpPr>
            <p:nvPr/>
          </p:nvSpPr>
          <p:spPr bwMode="auto">
            <a:xfrm>
              <a:off x="5152" y="12176"/>
              <a:ext cx="48" cy="18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AutoShape 98"/>
          <p:cNvSpPr>
            <a:spLocks noChangeArrowheads="1"/>
          </p:cNvSpPr>
          <p:nvPr/>
        </p:nvSpPr>
        <p:spPr bwMode="auto">
          <a:xfrm rot="20748640">
            <a:off x="2421881" y="2708132"/>
            <a:ext cx="3133300" cy="483358"/>
          </a:xfrm>
          <a:prstGeom prst="rightArrow">
            <a:avLst>
              <a:gd name="adj1" fmla="val 49722"/>
              <a:gd name="adj2" fmla="val 16184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050582" y="3421530"/>
            <a:ext cx="1797911" cy="1554480"/>
            <a:chOff x="3310466" y="2747433"/>
            <a:chExt cx="2634193" cy="2277533"/>
          </a:xfrm>
          <a:solidFill>
            <a:srgbClr val="FFFFFF"/>
          </a:solidFill>
        </p:grpSpPr>
        <p:sp>
          <p:nvSpPr>
            <p:cNvPr id="14" name="AutoShape 99"/>
            <p:cNvSpPr>
              <a:spLocks noChangeArrowheads="1"/>
            </p:cNvSpPr>
            <p:nvPr/>
          </p:nvSpPr>
          <p:spPr bwMode="auto">
            <a:xfrm flipH="1" flipV="1">
              <a:off x="4441826" y="2747433"/>
              <a:ext cx="1502833" cy="2275417"/>
            </a:xfrm>
            <a:custGeom>
              <a:avLst/>
              <a:gdLst>
                <a:gd name="G0" fmla="+- 0 0 0"/>
                <a:gd name="G1" fmla="+- -6243632 0 0"/>
                <a:gd name="G2" fmla="+- 0 0 -6243632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6243632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243632"/>
                <a:gd name="G36" fmla="sin G34 -6243632"/>
                <a:gd name="G37" fmla="+/ -6243632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8077 w 21600"/>
                <a:gd name="T5" fmla="*/ 2820 h 21600"/>
                <a:gd name="T6" fmla="*/ 10055 w 21600"/>
                <a:gd name="T7" fmla="*/ 2734 h 21600"/>
                <a:gd name="T8" fmla="*/ 14438 w 21600"/>
                <a:gd name="T9" fmla="*/ 681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10634" y="5399"/>
                    <a:pt x="10468" y="5407"/>
                    <a:pt x="10303" y="5422"/>
                  </a:cubicBezTo>
                  <a:lnTo>
                    <a:pt x="9807" y="45"/>
                  </a:lnTo>
                  <a:cubicBezTo>
                    <a:pt x="10137" y="15"/>
                    <a:pt x="10468" y="-1"/>
                    <a:pt x="10800" y="-1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100"/>
            <p:cNvSpPr>
              <a:spLocks noChangeArrowheads="1"/>
            </p:cNvSpPr>
            <p:nvPr/>
          </p:nvSpPr>
          <p:spPr bwMode="auto">
            <a:xfrm flipV="1">
              <a:off x="3310466" y="2749549"/>
              <a:ext cx="1502833" cy="2275417"/>
            </a:xfrm>
            <a:custGeom>
              <a:avLst/>
              <a:gdLst>
                <a:gd name="G0" fmla="+- 0 0 0"/>
                <a:gd name="G1" fmla="+- -6243632 0 0"/>
                <a:gd name="G2" fmla="+- 0 0 -6243632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6243632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243632"/>
                <a:gd name="G36" fmla="sin G34 -6243632"/>
                <a:gd name="G37" fmla="+/ -6243632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8077 w 21600"/>
                <a:gd name="T5" fmla="*/ 2820 h 21600"/>
                <a:gd name="T6" fmla="*/ 10055 w 21600"/>
                <a:gd name="T7" fmla="*/ 2734 h 21600"/>
                <a:gd name="T8" fmla="*/ 14438 w 21600"/>
                <a:gd name="T9" fmla="*/ 681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10634" y="5399"/>
                    <a:pt x="10468" y="5407"/>
                    <a:pt x="10303" y="5422"/>
                  </a:cubicBezTo>
                  <a:lnTo>
                    <a:pt x="9807" y="45"/>
                  </a:lnTo>
                  <a:cubicBezTo>
                    <a:pt x="10137" y="15"/>
                    <a:pt x="10468" y="-1"/>
                    <a:pt x="10800" y="-1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grp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75648" y="4960617"/>
            <a:ext cx="198600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Times New Roman" pitchFamily="-65" charset="0"/>
                <a:cs typeface="Calibri"/>
              </a:rPr>
              <a:t>COMMUNITY EXPERTS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724476" y="4962061"/>
            <a:ext cx="24327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Times New Roman" pitchFamily="-65" charset="0"/>
                <a:cs typeface="Calibri"/>
              </a:rPr>
              <a:t>PROFESSIONAL EXPERTS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5648" y="2616801"/>
            <a:ext cx="2300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OPPORTUNITY OR PROBLEM</a:t>
            </a:r>
            <a:endParaRPr lang="en-US" sz="2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 rot="20781584">
            <a:off x="2772830" y="2466822"/>
            <a:ext cx="14670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</a:rPr>
              <a:t>REFLECT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1090189">
            <a:off x="4900361" y="2012123"/>
            <a:ext cx="1143150" cy="451587"/>
          </a:xfrm>
          <a:prstGeom prst="rect">
            <a:avLst/>
          </a:prstGeom>
          <a:noFill/>
        </p:spPr>
        <p:txBody>
          <a:bodyPr wrap="none" rtlCol="0">
            <a:prstTxWarp prst="textButton">
              <a:avLst/>
            </a:prstTxWarp>
            <a:spAutoFit/>
          </a:bodyPr>
          <a:lstStyle/>
          <a:p>
            <a:r>
              <a:rPr lang="en-US" sz="2200" b="1" dirty="0" smtClean="0">
                <a:solidFill>
                  <a:srgbClr val="FFFFFF"/>
                </a:solidFill>
              </a:rPr>
              <a:t>ASSESS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3666262">
            <a:off x="5764473" y="2134221"/>
            <a:ext cx="867846" cy="461665"/>
          </a:xfrm>
          <a:prstGeom prst="rect">
            <a:avLst/>
          </a:prstGeom>
          <a:noFill/>
        </p:spPr>
        <p:txBody>
          <a:bodyPr wrap="none" rtlCol="0">
            <a:prstTxWarp prst="textButton">
              <a:avLst/>
            </a:prstTxWarp>
            <a:spAutoFit/>
          </a:bodyPr>
          <a:lstStyle/>
          <a:p>
            <a:r>
              <a:rPr lang="en-US" sz="2200" b="1" dirty="0" smtClean="0">
                <a:solidFill>
                  <a:srgbClr val="FFFFFF"/>
                </a:solidFill>
              </a:rPr>
              <a:t>PLAN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8571781">
            <a:off x="6309425" y="2640621"/>
            <a:ext cx="857779" cy="461665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45046"/>
              </a:avLst>
            </a:prstTxWarp>
            <a:spAutoFit/>
          </a:bodyPr>
          <a:lstStyle/>
          <a:p>
            <a:r>
              <a:rPr lang="en-US" sz="2200" b="1" dirty="0" smtClean="0">
                <a:solidFill>
                  <a:srgbClr val="FFFFFF"/>
                </a:solidFill>
              </a:rPr>
              <a:t>ACT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0781584">
            <a:off x="6696210" y="1422721"/>
            <a:ext cx="2210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</a:rPr>
              <a:t>REFLECT AGAIN</a:t>
            </a:r>
            <a:endParaRPr lang="en-US" sz="2200" dirty="0">
              <a:solidFill>
                <a:srgbClr val="FFFFFF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0800000" flipV="1">
            <a:off x="6630198" y="2260169"/>
            <a:ext cx="1482096" cy="389925"/>
          </a:xfrm>
          <a:prstGeom prst="straightConnector1">
            <a:avLst/>
          </a:prstGeom>
          <a:ln w="69850">
            <a:solidFill>
              <a:schemeClr val="bg1"/>
            </a:solidFill>
            <a:prstDash val="dash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AutoShape 92"/>
          <p:cNvSpPr>
            <a:spLocks noChangeArrowheads="1"/>
          </p:cNvSpPr>
          <p:nvPr/>
        </p:nvSpPr>
        <p:spPr bwMode="auto">
          <a:xfrm rot="12900000">
            <a:off x="4568561" y="1727200"/>
            <a:ext cx="1964711" cy="2038633"/>
          </a:xfrm>
          <a:custGeom>
            <a:avLst/>
            <a:gdLst>
              <a:gd name="G0" fmla="+- -9482056 0 0"/>
              <a:gd name="G1" fmla="+- 10537554 0 0"/>
              <a:gd name="G2" fmla="+- -9482056 0 10537554"/>
              <a:gd name="G3" fmla="+- 10800 0 0"/>
              <a:gd name="G4" fmla="+- 0 0 -948205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536 0 0"/>
              <a:gd name="G9" fmla="+- 0 0 10537554"/>
              <a:gd name="G10" fmla="+- 8536 0 2700"/>
              <a:gd name="G11" fmla="cos G10 -9482056"/>
              <a:gd name="G12" fmla="sin G10 -9482056"/>
              <a:gd name="G13" fmla="cos 13500 -9482056"/>
              <a:gd name="G14" fmla="sin 13500 -9482056"/>
              <a:gd name="G15" fmla="+- G11 10800 0"/>
              <a:gd name="G16" fmla="+- G12 10800 0"/>
              <a:gd name="G17" fmla="+- G13 10800 0"/>
              <a:gd name="G18" fmla="+- G14 10800 0"/>
              <a:gd name="G19" fmla="*/ 8536 1 2"/>
              <a:gd name="G20" fmla="+- G19 5400 0"/>
              <a:gd name="G21" fmla="cos G20 -9482056"/>
              <a:gd name="G22" fmla="sin G20 -9482056"/>
              <a:gd name="G23" fmla="+- G21 10800 0"/>
              <a:gd name="G24" fmla="+- G12 G23 G22"/>
              <a:gd name="G25" fmla="+- G22 G23 G11"/>
              <a:gd name="G26" fmla="cos 10800 -9482056"/>
              <a:gd name="G27" fmla="sin 10800 -9482056"/>
              <a:gd name="G28" fmla="cos 8536 -9482056"/>
              <a:gd name="G29" fmla="sin 8536 -948205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0537554"/>
              <a:gd name="G36" fmla="sin G34 10537554"/>
              <a:gd name="G37" fmla="+/ 10537554 -948205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536 G39"/>
              <a:gd name="G43" fmla="sin 853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6 w 21600"/>
              <a:gd name="T5" fmla="*/ 9287 h 21600"/>
              <a:gd name="T6" fmla="*/ 1670 w 21600"/>
              <a:gd name="T7" fmla="*/ 13981 h 21600"/>
              <a:gd name="T8" fmla="*/ 2348 w 21600"/>
              <a:gd name="T9" fmla="*/ 9604 h 21600"/>
              <a:gd name="T10" fmla="*/ -216 w 21600"/>
              <a:gd name="T11" fmla="*/ 2995 h 21600"/>
              <a:gd name="T12" fmla="*/ 5126 w 21600"/>
              <a:gd name="T13" fmla="*/ 2085 h 21600"/>
              <a:gd name="T14" fmla="*/ 6037 w 21600"/>
              <a:gd name="T15" fmla="*/ 742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34" y="5865"/>
                </a:moveTo>
                <a:cubicBezTo>
                  <a:pt x="2812" y="7308"/>
                  <a:pt x="2263" y="9032"/>
                  <a:pt x="2263" y="10799"/>
                </a:cubicBezTo>
                <a:cubicBezTo>
                  <a:pt x="2263" y="11756"/>
                  <a:pt x="2424" y="12705"/>
                  <a:pt x="2739" y="13608"/>
                </a:cubicBezTo>
                <a:lnTo>
                  <a:pt x="601" y="14353"/>
                </a:lnTo>
                <a:cubicBezTo>
                  <a:pt x="203" y="13211"/>
                  <a:pt x="0" y="12009"/>
                  <a:pt x="0" y="10800"/>
                </a:cubicBezTo>
                <a:cubicBezTo>
                  <a:pt x="0" y="8563"/>
                  <a:pt x="694" y="6381"/>
                  <a:pt x="1987" y="4556"/>
                </a:cubicBezTo>
                <a:lnTo>
                  <a:pt x="-216" y="2995"/>
                </a:lnTo>
                <a:lnTo>
                  <a:pt x="5126" y="2085"/>
                </a:lnTo>
                <a:lnTo>
                  <a:pt x="6037" y="7426"/>
                </a:lnTo>
                <a:lnTo>
                  <a:pt x="3834" y="586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" grpId="0" animBg="1"/>
      <p:bldP spid="8" grpId="0" animBg="1"/>
      <p:bldP spid="10" grpId="0" animBg="1"/>
      <p:bldP spid="16" grpId="0"/>
      <p:bldP spid="17" grpId="0"/>
      <p:bldP spid="18" grpId="0"/>
      <p:bldP spid="25" grpId="0"/>
      <p:bldP spid="27" grpId="0"/>
      <p:bldP spid="29" grpId="0"/>
      <p:bldP spid="30" grpId="0"/>
      <p:bldP spid="32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AR</a:t>
            </a:r>
            <a:r>
              <a:rPr lang="ja-JP" altLang="en-US" dirty="0" smtClean="0"/>
              <a:t>と</a:t>
            </a:r>
            <a:r>
              <a:rPr lang="en-US" dirty="0" err="1" smtClean="0"/>
              <a:t>CBPR</a:t>
            </a:r>
            <a:r>
              <a:rPr lang="ja-JP" altLang="en-US" dirty="0" smtClean="0"/>
              <a:t>の原則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6213"/>
            <a:ext cx="8610600" cy="4497387"/>
          </a:xfrm>
        </p:spPr>
        <p:txBody>
          <a:bodyPr/>
          <a:lstStyle/>
          <a:p>
            <a:pPr marL="609600" indent="-609600" eaLnBrk="1" hangingPunct="1">
              <a:buSzTx/>
              <a:buFont typeface="Times" charset="0"/>
              <a:buAutoNum type="arabicPeriod" startAt="6"/>
              <a:defRPr/>
            </a:pPr>
            <a:r>
              <a:rPr lang="en-US" sz="2600" dirty="0" smtClean="0">
                <a:ea typeface="+mn-ea"/>
                <a:cs typeface="+mn-cs"/>
              </a:rPr>
              <a:t>Build </a:t>
            </a:r>
            <a:r>
              <a:rPr lang="en-US" sz="2600" dirty="0">
                <a:ea typeface="+mn-ea"/>
                <a:cs typeface="+mn-cs"/>
              </a:rPr>
              <a:t>on community strengths and resources</a:t>
            </a:r>
            <a:r>
              <a:rPr lang="en-US" sz="2600" dirty="0" smtClean="0">
                <a:ea typeface="+mn-ea"/>
                <a:cs typeface="+mn-cs"/>
              </a:rPr>
              <a:t> </a:t>
            </a:r>
            <a:r>
              <a:rPr lang="ja-JP" altLang="en-US" sz="2600" dirty="0" smtClean="0">
                <a:solidFill>
                  <a:srgbClr val="F2B725"/>
                </a:solidFill>
                <a:ea typeface="+mn-ea"/>
                <a:cs typeface="+mn-cs"/>
              </a:rPr>
              <a:t>コミュニティーの強さと資源により成り立っている</a:t>
            </a:r>
            <a:endParaRPr lang="en-US" sz="2600" dirty="0" smtClean="0">
              <a:solidFill>
                <a:srgbClr val="F2B725"/>
              </a:solidFill>
              <a:ea typeface="+mn-ea"/>
              <a:cs typeface="+mn-cs"/>
            </a:endParaRPr>
          </a:p>
          <a:p>
            <a:pPr marL="609600" indent="-609600" eaLnBrk="1" hangingPunct="1">
              <a:buSzTx/>
              <a:buFont typeface="Times" charset="0"/>
              <a:buAutoNum type="arabicPeriod" startAt="6"/>
              <a:defRPr/>
            </a:pPr>
            <a:r>
              <a:rPr lang="en-US" sz="2600" dirty="0" smtClean="0">
                <a:ea typeface="+mn-ea"/>
                <a:cs typeface="+mn-cs"/>
              </a:rPr>
              <a:t>Tr</a:t>
            </a:r>
            <a:r>
              <a:rPr lang="en-US" altLang="ja-JP" sz="2600" dirty="0" smtClean="0">
                <a:ea typeface="+mn-ea"/>
                <a:cs typeface="+mn-cs"/>
              </a:rPr>
              <a:t>y</a:t>
            </a:r>
            <a:r>
              <a:rPr lang="en-US" sz="2600" dirty="0" smtClean="0">
                <a:ea typeface="+mn-ea"/>
                <a:cs typeface="+mn-cs"/>
              </a:rPr>
              <a:t> </a:t>
            </a:r>
            <a:r>
              <a:rPr lang="en-US" sz="2600" dirty="0">
                <a:ea typeface="+mn-ea"/>
                <a:cs typeface="+mn-cs"/>
              </a:rPr>
              <a:t>to create mutual benefit for all partners</a:t>
            </a:r>
            <a:r>
              <a:rPr lang="en-US" sz="2600" dirty="0" smtClean="0">
                <a:ea typeface="+mn-ea"/>
                <a:cs typeface="+mn-cs"/>
              </a:rPr>
              <a:t> </a:t>
            </a:r>
            <a:r>
              <a:rPr lang="ja-JP" altLang="en-US" sz="2600" dirty="0" smtClean="0">
                <a:solidFill>
                  <a:srgbClr val="F2B725"/>
                </a:solidFill>
                <a:ea typeface="+mn-ea"/>
                <a:cs typeface="+mn-cs"/>
              </a:rPr>
              <a:t>全てのパートナーと相互の利益を生み出そうとする</a:t>
            </a:r>
            <a:endParaRPr lang="en-US" sz="2600" dirty="0" smtClean="0">
              <a:solidFill>
                <a:srgbClr val="F2B725"/>
              </a:solidFill>
              <a:ea typeface="+mn-ea"/>
              <a:cs typeface="+mn-cs"/>
            </a:endParaRPr>
          </a:p>
          <a:p>
            <a:pPr marL="609600" indent="-609600" eaLnBrk="1" hangingPunct="1">
              <a:buSzTx/>
              <a:buFont typeface="Times" charset="0"/>
              <a:buAutoNum type="arabicPeriod" startAt="6"/>
              <a:defRPr/>
            </a:pPr>
            <a:r>
              <a:rPr lang="en-US" sz="2600" dirty="0" smtClean="0">
                <a:ea typeface="+mn-ea"/>
                <a:cs typeface="+mn-cs"/>
              </a:rPr>
              <a:t>Share </a:t>
            </a:r>
            <a:r>
              <a:rPr lang="en-US" sz="2600" dirty="0">
                <a:ea typeface="+mn-ea"/>
                <a:cs typeface="+mn-cs"/>
              </a:rPr>
              <a:t>all data and reports with all </a:t>
            </a:r>
            <a:r>
              <a:rPr lang="en-US" sz="2600" dirty="0" err="1" smtClean="0">
                <a:ea typeface="+mn-ea"/>
                <a:cs typeface="+mn-cs"/>
              </a:rPr>
              <a:t>partners　</a:t>
            </a:r>
            <a:r>
              <a:rPr lang="ja-JP" altLang="en-US" sz="2600" dirty="0" smtClean="0">
                <a:solidFill>
                  <a:srgbClr val="F2B725"/>
                </a:solidFill>
                <a:ea typeface="+mn-ea"/>
                <a:cs typeface="+mn-cs"/>
              </a:rPr>
              <a:t>全てのパートナーと全てのデータ、レポートを共有する</a:t>
            </a:r>
            <a:endParaRPr lang="en-US" sz="2600" dirty="0" smtClean="0">
              <a:solidFill>
                <a:srgbClr val="F2B725"/>
              </a:solidFill>
              <a:ea typeface="+mn-ea"/>
              <a:cs typeface="+mn-cs"/>
            </a:endParaRPr>
          </a:p>
          <a:p>
            <a:pPr marL="609600" indent="-609600" eaLnBrk="1" hangingPunct="1">
              <a:buSzTx/>
              <a:buFont typeface="Times" charset="0"/>
              <a:buAutoNum type="arabicPeriod" startAt="6"/>
              <a:defRPr/>
            </a:pPr>
            <a:r>
              <a:rPr lang="en-US" sz="2600" dirty="0" smtClean="0">
                <a:ea typeface="+mn-ea"/>
                <a:cs typeface="+mn-cs"/>
              </a:rPr>
              <a:t>Tr</a:t>
            </a:r>
            <a:r>
              <a:rPr lang="en-US" altLang="ja-JP" sz="2600" dirty="0" smtClean="0">
                <a:ea typeface="+mn-ea"/>
                <a:cs typeface="+mn-cs"/>
              </a:rPr>
              <a:t>y</a:t>
            </a:r>
            <a:r>
              <a:rPr lang="en-US" sz="2600" dirty="0" smtClean="0">
                <a:ea typeface="+mn-ea"/>
                <a:cs typeface="+mn-cs"/>
              </a:rPr>
              <a:t> </a:t>
            </a:r>
            <a:r>
              <a:rPr lang="en-US" sz="2600" dirty="0">
                <a:ea typeface="+mn-ea"/>
                <a:cs typeface="+mn-cs"/>
              </a:rPr>
              <a:t>to maintain a long-</a:t>
            </a:r>
            <a:r>
              <a:rPr lang="en-US" sz="2600" dirty="0" smtClean="0">
                <a:ea typeface="+mn-ea"/>
                <a:cs typeface="+mn-cs"/>
              </a:rPr>
              <a:t>term commitment </a:t>
            </a:r>
            <a:r>
              <a:rPr lang="en-US" sz="2600" dirty="0">
                <a:ea typeface="+mn-ea"/>
                <a:cs typeface="+mn-cs"/>
              </a:rPr>
              <a:t>of all </a:t>
            </a:r>
            <a:r>
              <a:rPr lang="en-US" sz="2600" dirty="0" err="1" smtClean="0">
                <a:ea typeface="+mn-ea"/>
                <a:cs typeface="+mn-cs"/>
              </a:rPr>
              <a:t>partners　</a:t>
            </a:r>
            <a:r>
              <a:rPr lang="ja-JP" altLang="en-US" sz="2600" dirty="0" smtClean="0">
                <a:solidFill>
                  <a:srgbClr val="F2B725"/>
                </a:solidFill>
                <a:ea typeface="+mn-ea"/>
                <a:cs typeface="+mn-cs"/>
              </a:rPr>
              <a:t>全てのパートナーに長期的な協力を維持するようにする</a:t>
            </a:r>
            <a:endParaRPr lang="en-US" sz="2600" dirty="0">
              <a:solidFill>
                <a:srgbClr val="F2B725"/>
              </a:solidFill>
              <a:ea typeface="+mn-ea"/>
              <a:cs typeface="+mn-cs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752600" y="5981700"/>
            <a:ext cx="6727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Adapted from Israel B, Schulz A, Parker E and Becker A. (1998)</a:t>
            </a:r>
            <a:r>
              <a:rPr lang="en-US" dirty="0">
                <a:solidFill>
                  <a:srgbClr val="FFFFFF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build="p" autoUpdateAnimBg="0"/>
      <p:bldP spid="2151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397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 smtClean="0"/>
              <a:t>Conventional Research </a:t>
            </a:r>
            <a:r>
              <a:rPr lang="en-US" altLang="ja-JP" sz="4000" dirty="0" err="1" smtClean="0"/>
              <a:t>vs</a:t>
            </a:r>
            <a:r>
              <a:rPr lang="en-US" altLang="ja-JP" sz="4000" dirty="0" smtClean="0"/>
              <a:t> AR/</a:t>
            </a:r>
            <a:r>
              <a:rPr lang="en-US" altLang="ja-JP" sz="4000" dirty="0" err="1" smtClean="0"/>
              <a:t>CBRP</a:t>
            </a:r>
            <a:r>
              <a:rPr lang="ja-JP" altLang="en-US" sz="4000" dirty="0" smtClean="0">
                <a:solidFill>
                  <a:srgbClr val="FCC400"/>
                </a:solidFill>
              </a:rPr>
              <a:t>従来の研究</a:t>
            </a:r>
            <a:r>
              <a:rPr lang="en-US" altLang="ja-JP" sz="4000" dirty="0" smtClean="0">
                <a:solidFill>
                  <a:srgbClr val="FCC400"/>
                </a:solidFill>
              </a:rPr>
              <a:t> </a:t>
            </a:r>
            <a:r>
              <a:rPr lang="en-US" sz="4000" dirty="0" err="1" smtClean="0">
                <a:solidFill>
                  <a:srgbClr val="FCC400"/>
                </a:solidFill>
              </a:rPr>
              <a:t>vs</a:t>
            </a:r>
            <a:r>
              <a:rPr lang="en-US" sz="4000" dirty="0" smtClean="0">
                <a:solidFill>
                  <a:srgbClr val="FCC400"/>
                </a:solidFill>
              </a:rPr>
              <a:t> AR/</a:t>
            </a:r>
            <a:r>
              <a:rPr lang="en-US" sz="4000" dirty="0" err="1" smtClean="0">
                <a:solidFill>
                  <a:srgbClr val="FCC400"/>
                </a:solidFill>
              </a:rPr>
              <a:t>CBPR</a:t>
            </a:r>
            <a:endParaRPr lang="en-US" sz="4000" dirty="0">
              <a:solidFill>
                <a:srgbClr val="FCC400"/>
              </a:solidFill>
              <a:ea typeface="+mj-ea"/>
              <a:cs typeface="+mj-cs"/>
            </a:endParaRPr>
          </a:p>
        </p:txBody>
      </p:sp>
      <p:graphicFrame>
        <p:nvGraphicFramePr>
          <p:cNvPr id="23615" name="Group 63"/>
          <p:cNvGraphicFramePr>
            <a:graphicFrameLocks noGrp="1"/>
          </p:cNvGraphicFramePr>
          <p:nvPr>
            <p:ph type="tbl" idx="1"/>
          </p:nvPr>
        </p:nvGraphicFramePr>
        <p:xfrm>
          <a:off x="38100" y="1333500"/>
          <a:ext cx="9105899" cy="5559552"/>
        </p:xfrm>
        <a:graphic>
          <a:graphicData uri="http://schemas.openxmlformats.org/drawingml/2006/table">
            <a:tbl>
              <a:tblPr/>
              <a:tblGrid>
                <a:gridCol w="4381500"/>
                <a:gridCol w="2323753"/>
                <a:gridCol w="2400646"/>
              </a:tblGrid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Principle　</a:t>
                      </a: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原則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従来の研究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AR/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CBPR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 Community is the unit of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focus　</a:t>
                      </a: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地域社会が焦点の単位である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Sometimes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時々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AR: Mostly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ほとんど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CBPR:Always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常に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2. Collaborative in all phases of research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process　</a:t>
                      </a: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研究プロセスの全ての局面において共同で行う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Rarely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まれに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AR: Always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常に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CBPR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: Mostly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ほとんど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3. Promotes co-learning process focused on social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inequalities　</a:t>
                      </a: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社会的不公平に焦点を当てた共同学習を促進する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Not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often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あまりない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Always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常に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dirty="0" smtClean="0">
                <a:ea typeface="+mj-ea"/>
                <a:cs typeface="+mj-cs"/>
              </a:rPr>
              <a:t>従来の研究</a:t>
            </a:r>
            <a:r>
              <a:rPr lang="en-US" altLang="ja-JP" dirty="0" smtClean="0">
                <a:ea typeface="+mj-ea"/>
                <a:cs typeface="+mj-cs"/>
              </a:rPr>
              <a:t> </a:t>
            </a:r>
            <a:r>
              <a:rPr lang="en-US" dirty="0" err="1" smtClean="0"/>
              <a:t>vs</a:t>
            </a:r>
            <a:r>
              <a:rPr lang="en-US" dirty="0" smtClean="0"/>
              <a:t> AR/</a:t>
            </a:r>
            <a:r>
              <a:rPr lang="en-US" dirty="0" err="1" smtClean="0"/>
              <a:t>CBPR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24649" name="Group 73"/>
          <p:cNvGraphicFramePr>
            <a:graphicFrameLocks noGrp="1"/>
          </p:cNvGraphicFramePr>
          <p:nvPr>
            <p:ph type="tbl" idx="1"/>
          </p:nvPr>
        </p:nvGraphicFramePr>
        <p:xfrm>
          <a:off x="381000" y="1295400"/>
          <a:ext cx="8382000" cy="555955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810000"/>
                <a:gridCol w="2133600"/>
                <a:gridCol w="2438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Principle　</a:t>
                      </a: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原則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従来の研究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AR/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CBPR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4. Positive and ecological view of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health　</a:t>
                      </a: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健康への肯定的、エコロジカルな見解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Sometimes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時々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Always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常に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5. Uses cyclical and iterative processes to build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research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0" i="0" dirty="0" smtClean="0">
                          <a:solidFill>
                            <a:srgbClr val="F2B725"/>
                          </a:solidFill>
                          <a:effectLst>
                            <a:outerShdw blurRad="50800" dist="38100" dir="2700000" algn="tl" rotWithShape="0">
                              <a:srgbClr val="000000"/>
                            </a:outerShdw>
                          </a:effectLst>
                          <a:ea typeface="+mn-ea"/>
                          <a:cs typeface="+mn-cs"/>
                        </a:rPr>
                        <a:t>循環的反復プロセスを用いて研究を築く</a:t>
                      </a:r>
                      <a:endParaRPr lang="en-US" sz="2400" b="0" i="0" dirty="0" smtClean="0">
                        <a:solidFill>
                          <a:srgbClr val="F2B725"/>
                        </a:solidFill>
                        <a:effectLst>
                          <a:outerShdw blurRad="50800" dist="38100" dir="2700000" algn="tl" rotWithShape="0">
                            <a:srgbClr val="000000"/>
                          </a:outerShdw>
                        </a:effectLst>
                        <a:ea typeface="+mn-ea"/>
                        <a:cs typeface="+mn-cs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Sometimes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時々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AR:Always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常に</a:t>
                      </a:r>
                      <a:endParaRPr kumimoji="0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CBPR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: Sometimes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時々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6. Focuses on community strengths and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resources　</a:t>
                      </a:r>
                      <a:r>
                        <a:rPr lang="ja-JP" altLang="en-US" sz="2400" dirty="0" smtClean="0">
                          <a:solidFill>
                            <a:srgbClr val="F2B725"/>
                          </a:solidFill>
                          <a:effectLst>
                            <a:outerShdw blurRad="50800" dist="38100" dir="2700000" algn="tl" rotWithShape="0">
                              <a:srgbClr val="000000"/>
                            </a:outerShdw>
                          </a:effectLst>
                          <a:ea typeface="+mn-ea"/>
                          <a:cs typeface="+mn-cs"/>
                        </a:rPr>
                        <a:t>コミュニティーの強さと資源に焦点を当てる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50800" dist="38100" dir="2700000" algn="tl" rotWithShape="0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Rarely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まれに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AR: Sometimes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時々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CBPR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: Always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常に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1524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dirty="0" smtClean="0"/>
              <a:t>従来の研究</a:t>
            </a:r>
            <a:r>
              <a:rPr lang="en-US" altLang="ja-JP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AR/</a:t>
            </a:r>
            <a:r>
              <a:rPr lang="en-US" dirty="0" err="1" smtClean="0"/>
              <a:t>CBPR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25655" name="Group 55"/>
          <p:cNvGraphicFramePr>
            <a:graphicFrameLocks noGrp="1"/>
          </p:cNvGraphicFramePr>
          <p:nvPr>
            <p:ph type="tbl" idx="1"/>
          </p:nvPr>
        </p:nvGraphicFramePr>
        <p:xfrm>
          <a:off x="406400" y="1270000"/>
          <a:ext cx="8382000" cy="5193792"/>
        </p:xfrm>
        <a:graphic>
          <a:graphicData uri="http://schemas.openxmlformats.org/drawingml/2006/table">
            <a:tbl>
              <a:tblPr/>
              <a:tblGrid>
                <a:gridCol w="3759200"/>
                <a:gridCol w="2362200"/>
                <a:gridCol w="2260600"/>
              </a:tblGrid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Principle　</a:t>
                      </a: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原則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lang="ja-JP" altLang="en-US" sz="2400" dirty="0" smtClean="0">
                          <a:solidFill>
                            <a:srgbClr val="F2B725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従来の研究</a:t>
                      </a:r>
                      <a:r>
                        <a:rPr lang="en-US" altLang="ja-JP" sz="2400" dirty="0" smtClean="0">
                          <a:solidFill>
                            <a:srgbClr val="F2B725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AR/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CBPR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7. Mutual benefit of all partners, including community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members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lang="ja-JP" alt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50800" dist="38100" dir="2700000">
                              <a:srgbClr val="000000"/>
                            </a:outerShdw>
                          </a:effectLst>
                          <a:ea typeface="+mn-ea"/>
                          <a:cs typeface="+mn-cs"/>
                        </a:rPr>
                        <a:t>地域住民を含む全てのパートナーとの相互利益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50800" dist="38100" dir="2700000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Not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often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あまりない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Always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常に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8.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Share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all data and reports with all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partners　</a:t>
                      </a:r>
                      <a:r>
                        <a:rPr lang="ja-JP" altLang="en-US" sz="2400" dirty="0" smtClean="0">
                          <a:solidFill>
                            <a:srgbClr val="F2B725"/>
                          </a:solidFill>
                          <a:effectLst>
                            <a:outerShdw blurRad="50800" dist="38100" dir="2700000">
                              <a:srgbClr val="000000"/>
                            </a:outerShdw>
                          </a:effectLst>
                          <a:ea typeface="+mn-ea"/>
                          <a:cs typeface="+mn-cs"/>
                        </a:rPr>
                        <a:t>全てのパートナーと全てのデータ、レポートを共有する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50800" dist="38100" dir="2700000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Rarely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まれに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Always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常に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9. Long-term commitment by all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partners　</a:t>
                      </a:r>
                      <a:r>
                        <a:rPr lang="ja-JP" altLang="en-US" sz="2400" dirty="0" smtClean="0">
                          <a:solidFill>
                            <a:srgbClr val="F2B725"/>
                          </a:solidFill>
                          <a:effectLst>
                            <a:outerShdw blurRad="50800" dist="38100" dir="2700000">
                              <a:srgbClr val="000000"/>
                            </a:outerShdw>
                          </a:effectLst>
                          <a:ea typeface="+mn-ea"/>
                          <a:cs typeface="+mn-cs"/>
                        </a:rPr>
                        <a:t>全てのパートナーに長期的な協力</a:t>
                      </a:r>
                      <a:endParaRPr lang="en-US" sz="2400" dirty="0" smtClean="0">
                        <a:solidFill>
                          <a:srgbClr val="F2B725"/>
                        </a:solidFill>
                        <a:effectLst>
                          <a:outerShdw blurRad="50800" dist="38100" dir="2700000">
                            <a:srgbClr val="000000"/>
                          </a:outerShdw>
                        </a:effectLst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Sometimes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時々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Mostly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B72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ほとんど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2B72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6383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>
                <a:ea typeface="+mj-ea"/>
                <a:cs typeface="+mj-cs"/>
              </a:rPr>
              <a:t>Professional expert + Community </a:t>
            </a:r>
            <a:r>
              <a:rPr lang="en-US" sz="3400" dirty="0" smtClean="0">
                <a:ea typeface="+mj-ea"/>
                <a:cs typeface="+mj-cs"/>
              </a:rPr>
              <a:t>expert</a:t>
            </a:r>
            <a:br>
              <a:rPr lang="en-US" sz="3400" dirty="0" smtClean="0">
                <a:ea typeface="+mj-ea"/>
                <a:cs typeface="+mj-cs"/>
              </a:rPr>
            </a:br>
            <a:r>
              <a:rPr lang="ja-JP" altLang="en-US" sz="3400" dirty="0" smtClean="0">
                <a:solidFill>
                  <a:srgbClr val="F2B725"/>
                </a:solidFill>
                <a:ea typeface="+mj-ea"/>
                <a:cs typeface="+mj-cs"/>
              </a:rPr>
              <a:t>専門知識を持ったプロ</a:t>
            </a:r>
            <a:r>
              <a:rPr lang="en-US" sz="3400" dirty="0" smtClean="0">
                <a:solidFill>
                  <a:srgbClr val="F2B725"/>
                </a:solidFill>
              </a:rPr>
              <a:t>+</a:t>
            </a:r>
            <a:r>
              <a:rPr lang="ja-JP" altLang="en-US" sz="3400" dirty="0" smtClean="0">
                <a:solidFill>
                  <a:srgbClr val="F2B725"/>
                </a:solidFill>
                <a:ea typeface="+mj-ea"/>
                <a:cs typeface="+mj-cs"/>
              </a:rPr>
              <a:t>地域の専門家</a:t>
            </a:r>
            <a:r>
              <a:rPr lang="en-US" dirty="0" smtClean="0">
                <a:solidFill>
                  <a:srgbClr val="F2B725"/>
                </a:solidFill>
              </a:rPr>
              <a:t> </a:t>
            </a:r>
            <a:endParaRPr lang="en-US" dirty="0">
              <a:solidFill>
                <a:srgbClr val="F2B725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1950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AR/</a:t>
            </a:r>
            <a:r>
              <a:rPr lang="en-US" dirty="0" err="1" smtClean="0">
                <a:ea typeface="+mj-ea"/>
                <a:cs typeface="+mj-cs"/>
              </a:rPr>
              <a:t>CBPR</a:t>
            </a:r>
            <a:r>
              <a:rPr lang="en-US" dirty="0" smtClean="0">
                <a:ea typeface="+mj-ea"/>
                <a:cs typeface="+mj-cs"/>
              </a:rPr>
              <a:t> Ethical Considerations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/>
              <a:t>AR/</a:t>
            </a:r>
            <a:r>
              <a:rPr lang="en-US" dirty="0" err="1" smtClean="0">
                <a:solidFill>
                  <a:srgbClr val="F2B725"/>
                </a:solidFill>
              </a:rPr>
              <a:t>CBPR</a:t>
            </a:r>
            <a:r>
              <a:rPr lang="ja-JP" altLang="en-US" dirty="0" smtClean="0"/>
              <a:t>倫理的配慮</a:t>
            </a:r>
            <a:r>
              <a:rPr lang="en-US" dirty="0" smtClean="0">
                <a:solidFill>
                  <a:srgbClr val="F2B725"/>
                </a:solidFill>
              </a:rPr>
              <a:t/>
            </a:r>
            <a:br>
              <a:rPr lang="en-US" dirty="0" smtClean="0">
                <a:solidFill>
                  <a:srgbClr val="F2B725"/>
                </a:solidFill>
              </a:rPr>
            </a:br>
            <a:endParaRPr lang="en-US" dirty="0">
              <a:solidFill>
                <a:srgbClr val="F2B725"/>
              </a:solidFill>
              <a:ea typeface="+mj-ea"/>
              <a:cs typeface="+mj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382000" cy="4497388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SzTx/>
              <a:buFont typeface="Times" charset="0"/>
              <a:buAutoNum type="alphaUcPeriod"/>
              <a:defRPr/>
            </a:pPr>
            <a:r>
              <a:rPr lang="en-US" sz="2800" dirty="0" smtClean="0">
                <a:ea typeface="+mn-ea"/>
                <a:cs typeface="+mn-cs"/>
              </a:rPr>
              <a:t>AR: Difficult to specify the research design for human subjects review </a:t>
            </a:r>
            <a:r>
              <a:rPr lang="ja-JP" altLang="en-US" sz="2800" dirty="0" smtClean="0">
                <a:solidFill>
                  <a:srgbClr val="F2B725"/>
                </a:solidFill>
                <a:ea typeface="+mn-ea"/>
                <a:cs typeface="+mn-cs"/>
              </a:rPr>
              <a:t>）</a:t>
            </a:r>
            <a:endParaRPr lang="en-US" sz="2800" dirty="0" smtClean="0">
              <a:solidFill>
                <a:srgbClr val="F2B725"/>
              </a:solidFill>
              <a:ea typeface="+mn-ea"/>
              <a:cs typeface="+mn-cs"/>
            </a:endParaRPr>
          </a:p>
          <a:p>
            <a:pPr marL="533400" indent="-533400" eaLnBrk="1" hangingPunct="1">
              <a:lnSpc>
                <a:spcPct val="90000"/>
              </a:lnSpc>
              <a:buSzTx/>
              <a:buFont typeface="Times" charset="0"/>
              <a:buAutoNum type="alphaUcPeriod"/>
              <a:defRPr/>
            </a:pPr>
            <a:r>
              <a:rPr lang="en-US" sz="2800" dirty="0" smtClean="0">
                <a:ea typeface="+mn-ea"/>
                <a:cs typeface="+mn-cs"/>
              </a:rPr>
              <a:t>AR/</a:t>
            </a:r>
            <a:r>
              <a:rPr lang="en-US" sz="2800" dirty="0" err="1" smtClean="0">
                <a:ea typeface="+mn-ea"/>
                <a:cs typeface="+mn-cs"/>
              </a:rPr>
              <a:t>CBPR</a:t>
            </a:r>
            <a:r>
              <a:rPr lang="en-US" sz="2800" dirty="0" smtClean="0">
                <a:ea typeface="+mn-ea"/>
                <a:cs typeface="+mn-cs"/>
              </a:rPr>
              <a:t>: Difficult to protect privacy because </a:t>
            </a:r>
            <a:r>
              <a:rPr lang="en-US" sz="2800" dirty="0" err="1" smtClean="0">
                <a:ea typeface="+mn-ea"/>
                <a:cs typeface="+mn-cs"/>
              </a:rPr>
              <a:t>communty</a:t>
            </a:r>
            <a:r>
              <a:rPr lang="en-US" sz="2800" dirty="0" smtClean="0">
                <a:ea typeface="+mn-ea"/>
                <a:cs typeface="+mn-cs"/>
              </a:rPr>
              <a:t> members have access to data</a:t>
            </a:r>
          </a:p>
          <a:p>
            <a:pPr marL="533400" indent="-533400" eaLnBrk="1" hangingPunct="1">
              <a:lnSpc>
                <a:spcPct val="90000"/>
              </a:lnSpc>
              <a:buSzTx/>
              <a:buFont typeface="Times" charset="0"/>
              <a:buAutoNum type="alphaUcPeriod"/>
              <a:defRPr/>
            </a:pPr>
            <a:r>
              <a:rPr lang="en-US" sz="2800" dirty="0" smtClean="0"/>
              <a:t>AR/</a:t>
            </a:r>
            <a:r>
              <a:rPr lang="en-US" sz="2800" dirty="0" err="1" smtClean="0"/>
              <a:t>CBPR</a:t>
            </a:r>
            <a:r>
              <a:rPr lang="en-US" sz="2800" dirty="0" smtClean="0"/>
              <a:t>: </a:t>
            </a:r>
            <a:r>
              <a:rPr lang="en-US" sz="2800" dirty="0" smtClean="0">
                <a:ea typeface="+mn-ea"/>
                <a:cs typeface="+mn-cs"/>
              </a:rPr>
              <a:t>Requires time and effort to educate and train community members in human subjects </a:t>
            </a:r>
            <a:r>
              <a:rPr lang="en-US" sz="2800" dirty="0" err="1" smtClean="0">
                <a:ea typeface="+mn-ea"/>
                <a:cs typeface="+mn-cs"/>
              </a:rPr>
              <a:t>protection　</a:t>
            </a:r>
            <a:r>
              <a:rPr lang="en-US" sz="2800" dirty="0" smtClean="0">
                <a:ea typeface="+mn-ea"/>
                <a:cs typeface="+mn-cs"/>
              </a:rPr>
              <a:t> </a:t>
            </a:r>
            <a:r>
              <a:rPr lang="ja-JP" altLang="en-US" sz="2800" dirty="0" smtClean="0">
                <a:solidFill>
                  <a:srgbClr val="F2B725"/>
                </a:solidFill>
                <a:ea typeface="+mn-ea"/>
                <a:cs typeface="+mn-cs"/>
              </a:rPr>
              <a:t>る</a:t>
            </a:r>
            <a:endParaRPr lang="en-US" sz="2800" dirty="0" smtClean="0">
              <a:solidFill>
                <a:srgbClr val="F2B725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1950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AR/</a:t>
            </a:r>
            <a:r>
              <a:rPr lang="en-US" dirty="0" err="1" smtClean="0">
                <a:ea typeface="+mj-ea"/>
                <a:cs typeface="+mj-cs"/>
              </a:rPr>
              <a:t>CBPR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>
                <a:ea typeface="+mj-ea"/>
                <a:cs typeface="+mj-cs"/>
              </a:rPr>
              <a:t>Strengths and </a:t>
            </a:r>
            <a:r>
              <a:rPr lang="en-US" dirty="0" smtClean="0">
                <a:ea typeface="+mj-ea"/>
                <a:cs typeface="+mj-cs"/>
              </a:rPr>
              <a:t>Benefits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/>
              <a:t>AR/</a:t>
            </a:r>
            <a:r>
              <a:rPr lang="en-US" dirty="0" err="1" smtClean="0">
                <a:solidFill>
                  <a:srgbClr val="F2B725"/>
                </a:solidFill>
              </a:rPr>
              <a:t>CBPR</a:t>
            </a:r>
            <a:r>
              <a:rPr lang="ja-JP" altLang="en-US" dirty="0" smtClean="0">
                <a:solidFill>
                  <a:srgbClr val="F2B725"/>
                </a:solidFill>
              </a:rPr>
              <a:t>の長所と利点</a:t>
            </a:r>
            <a:endParaRPr lang="en-US" dirty="0">
              <a:solidFill>
                <a:srgbClr val="F2B725"/>
              </a:solidFill>
              <a:ea typeface="+mj-ea"/>
              <a:cs typeface="+mj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92300"/>
            <a:ext cx="8382000" cy="4497388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SzTx/>
              <a:buFont typeface="Times" charset="0"/>
              <a:buAutoNum type="alphaUcPeriod"/>
              <a:defRPr/>
            </a:pPr>
            <a:r>
              <a:rPr lang="en-US" sz="2800" dirty="0">
                <a:ea typeface="+mn-ea"/>
                <a:cs typeface="+mn-cs"/>
              </a:rPr>
              <a:t>Promotes professional humility and beginner’s </a:t>
            </a:r>
            <a:r>
              <a:rPr lang="en-US" sz="2800" dirty="0" err="1" smtClean="0">
                <a:ea typeface="+mn-ea"/>
                <a:cs typeface="+mn-cs"/>
              </a:rPr>
              <a:t>mind　</a:t>
            </a:r>
            <a:r>
              <a:rPr lang="ja-JP" altLang="en-US" sz="2800" dirty="0" smtClean="0">
                <a:solidFill>
                  <a:srgbClr val="F2B725"/>
                </a:solidFill>
                <a:ea typeface="+mn-ea"/>
                <a:cs typeface="+mn-cs"/>
              </a:rPr>
              <a:t>専門家としての謙虚さと初心を持つことができる</a:t>
            </a:r>
            <a:endParaRPr lang="en-US" sz="2800" dirty="0" smtClean="0">
              <a:solidFill>
                <a:srgbClr val="F2B725"/>
              </a:solidFill>
              <a:ea typeface="+mn-ea"/>
              <a:cs typeface="+mn-cs"/>
            </a:endParaRPr>
          </a:p>
          <a:p>
            <a:pPr marL="533400" indent="-533400" eaLnBrk="1" hangingPunct="1">
              <a:lnSpc>
                <a:spcPct val="90000"/>
              </a:lnSpc>
              <a:buSzTx/>
              <a:buFont typeface="Times" charset="0"/>
              <a:buAutoNum type="alphaUcPeriod"/>
              <a:defRPr/>
            </a:pPr>
            <a:r>
              <a:rPr lang="en-US" sz="2800" dirty="0">
                <a:ea typeface="+mn-ea"/>
                <a:cs typeface="+mn-cs"/>
              </a:rPr>
              <a:t>Builds research agenda based on local knowledge and </a:t>
            </a:r>
            <a:r>
              <a:rPr lang="en-US" sz="2800" dirty="0" err="1" smtClean="0">
                <a:ea typeface="+mn-ea"/>
                <a:cs typeface="+mn-cs"/>
              </a:rPr>
              <a:t>priorities　</a:t>
            </a:r>
            <a:r>
              <a:rPr lang="ja-JP" altLang="en-US" sz="2800" dirty="0" smtClean="0">
                <a:solidFill>
                  <a:srgbClr val="F2B725"/>
                </a:solidFill>
                <a:ea typeface="+mn-ea"/>
                <a:cs typeface="+mn-cs"/>
              </a:rPr>
              <a:t>現地での知識と優先事項に基づいた研究計画を立てられる</a:t>
            </a:r>
            <a:endParaRPr lang="en-US" sz="2800" dirty="0" smtClean="0">
              <a:solidFill>
                <a:srgbClr val="F2B725"/>
              </a:solidFill>
              <a:ea typeface="+mn-ea"/>
              <a:cs typeface="+mn-cs"/>
            </a:endParaRPr>
          </a:p>
          <a:p>
            <a:pPr marL="533400" indent="-533400" eaLnBrk="1" hangingPunct="1">
              <a:lnSpc>
                <a:spcPct val="90000"/>
              </a:lnSpc>
              <a:buSzTx/>
              <a:buFont typeface="Times" charset="0"/>
              <a:buAutoNum type="alphaUcPeriod"/>
              <a:defRPr/>
            </a:pPr>
            <a:r>
              <a:rPr lang="en-US" sz="2800" dirty="0">
                <a:ea typeface="+mn-ea"/>
                <a:cs typeface="+mn-cs"/>
              </a:rPr>
              <a:t>Works deeply on root </a:t>
            </a:r>
            <a:r>
              <a:rPr lang="en-US" sz="2800" dirty="0" err="1" smtClean="0">
                <a:ea typeface="+mn-ea"/>
                <a:cs typeface="+mn-cs"/>
              </a:rPr>
              <a:t>causes　</a:t>
            </a:r>
            <a:r>
              <a:rPr lang="en-US" sz="2800" dirty="0" smtClean="0">
                <a:ea typeface="+mn-ea"/>
                <a:cs typeface="+mn-cs"/>
              </a:rPr>
              <a:t> </a:t>
            </a:r>
            <a:r>
              <a:rPr lang="ja-JP" altLang="en-US" sz="2800" dirty="0" smtClean="0">
                <a:solidFill>
                  <a:srgbClr val="F2B725"/>
                </a:solidFill>
                <a:ea typeface="+mn-ea"/>
                <a:cs typeface="+mn-cs"/>
              </a:rPr>
              <a:t>根本的原因に深く働きかける</a:t>
            </a:r>
            <a:endParaRPr lang="en-US" sz="2800" dirty="0" smtClean="0">
              <a:solidFill>
                <a:srgbClr val="F2B725"/>
              </a:solidFill>
              <a:ea typeface="+mn-ea"/>
              <a:cs typeface="+mn-cs"/>
            </a:endParaRPr>
          </a:p>
          <a:p>
            <a:pPr marL="533400" indent="-533400" eaLnBrk="1" hangingPunct="1">
              <a:lnSpc>
                <a:spcPct val="90000"/>
              </a:lnSpc>
              <a:buSzTx/>
              <a:buFont typeface="Times" charset="0"/>
              <a:buAutoNum type="alphaUcPeriod"/>
              <a:defRPr/>
            </a:pPr>
            <a:r>
              <a:rPr lang="en-US" sz="2800" dirty="0">
                <a:ea typeface="+mn-ea"/>
                <a:cs typeface="+mn-cs"/>
              </a:rPr>
              <a:t>Activates intuition (heart and head)</a:t>
            </a:r>
            <a:r>
              <a:rPr lang="en-US" sz="2800" dirty="0" smtClean="0">
                <a:ea typeface="+mn-ea"/>
                <a:cs typeface="+mn-cs"/>
              </a:rPr>
              <a:t> </a:t>
            </a:r>
            <a:r>
              <a:rPr lang="ja-JP" altLang="en-US" sz="2800" dirty="0" smtClean="0">
                <a:solidFill>
                  <a:srgbClr val="F2B725"/>
                </a:solidFill>
                <a:ea typeface="+mn-ea"/>
                <a:cs typeface="+mn-cs"/>
              </a:rPr>
              <a:t>直感力を働かせる（心と思考）</a:t>
            </a:r>
            <a:endParaRPr lang="en-US" sz="2800" dirty="0" smtClean="0">
              <a:solidFill>
                <a:srgbClr val="F2B725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6195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AR/</a:t>
            </a:r>
            <a:r>
              <a:rPr lang="en-US" dirty="0" err="1" smtClean="0"/>
              <a:t>CBPR</a:t>
            </a:r>
            <a:r>
              <a:rPr lang="en-US" dirty="0" smtClean="0"/>
              <a:t> Strengths and Benefits</a:t>
            </a:r>
            <a:br>
              <a:rPr lang="en-US" dirty="0" smtClean="0"/>
            </a:br>
            <a:r>
              <a:rPr lang="en-US" dirty="0" smtClean="0"/>
              <a:t>AR/</a:t>
            </a:r>
            <a:r>
              <a:rPr lang="en-US" dirty="0" err="1" smtClean="0">
                <a:solidFill>
                  <a:srgbClr val="F2B725"/>
                </a:solidFill>
              </a:rPr>
              <a:t>CBPR</a:t>
            </a:r>
            <a:r>
              <a:rPr lang="ja-JP" altLang="en-US" dirty="0" smtClean="0">
                <a:solidFill>
                  <a:srgbClr val="F2B725"/>
                </a:solidFill>
              </a:rPr>
              <a:t>の長所と利点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382000" cy="4497388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SzTx/>
              <a:buFont typeface="+mj-lt"/>
              <a:buAutoNum type="alphaUcPeriod" startAt="5"/>
              <a:defRPr/>
            </a:pPr>
            <a:r>
              <a:rPr lang="en-US" sz="2800" dirty="0" smtClean="0">
                <a:ea typeface="+mn-ea"/>
                <a:cs typeface="+mn-cs"/>
              </a:rPr>
              <a:t>Uses a flexible step-by-step “learning by doing” </a:t>
            </a:r>
            <a:r>
              <a:rPr lang="en-US" sz="2800" dirty="0" err="1" smtClean="0">
                <a:ea typeface="+mn-ea"/>
                <a:cs typeface="+mn-cs"/>
              </a:rPr>
              <a:t>process　</a:t>
            </a:r>
            <a:r>
              <a:rPr lang="ja-JP" altLang="en-US" sz="2800" dirty="0" smtClean="0">
                <a:solidFill>
                  <a:srgbClr val="F2B725"/>
                </a:solidFill>
                <a:ea typeface="+mn-ea"/>
                <a:cs typeface="+mn-cs"/>
              </a:rPr>
              <a:t>柔軟な段階を追った</a:t>
            </a:r>
            <a:r>
              <a:rPr lang="en-US" sz="2800" dirty="0" smtClean="0">
                <a:solidFill>
                  <a:srgbClr val="F2B725"/>
                </a:solidFill>
              </a:rPr>
              <a:t>“</a:t>
            </a:r>
            <a:r>
              <a:rPr lang="ja-JP" altLang="en-US" sz="2800" dirty="0" smtClean="0">
                <a:solidFill>
                  <a:srgbClr val="F2B725"/>
                </a:solidFill>
                <a:ea typeface="+mn-ea"/>
                <a:cs typeface="+mn-cs"/>
              </a:rPr>
              <a:t>学びながら行う</a:t>
            </a:r>
            <a:r>
              <a:rPr lang="en-US" sz="2800" dirty="0" smtClean="0">
                <a:solidFill>
                  <a:srgbClr val="F2B725"/>
                </a:solidFill>
              </a:rPr>
              <a:t>”</a:t>
            </a:r>
            <a:r>
              <a:rPr lang="ja-JP" altLang="en-US" sz="2800" dirty="0" smtClean="0">
                <a:solidFill>
                  <a:srgbClr val="F2B725"/>
                </a:solidFill>
                <a:ea typeface="+mn-ea"/>
                <a:cs typeface="+mn-cs"/>
              </a:rPr>
              <a:t>プロセスを用いる</a:t>
            </a:r>
            <a:endParaRPr lang="en-US" sz="2800" dirty="0" smtClean="0">
              <a:solidFill>
                <a:srgbClr val="F2B725"/>
              </a:solidFill>
              <a:ea typeface="+mn-ea"/>
              <a:cs typeface="+mn-cs"/>
            </a:endParaRPr>
          </a:p>
          <a:p>
            <a:pPr marL="533400" indent="-533400" eaLnBrk="1" hangingPunct="1">
              <a:lnSpc>
                <a:spcPct val="90000"/>
              </a:lnSpc>
              <a:buSzTx/>
              <a:buFont typeface="+mj-lt"/>
              <a:buAutoNum type="alphaUcPeriod" startAt="5"/>
              <a:defRPr/>
            </a:pPr>
            <a:r>
              <a:rPr lang="en-US" sz="2800" dirty="0" smtClean="0">
                <a:ea typeface="+mn-ea"/>
                <a:cs typeface="+mn-cs"/>
              </a:rPr>
              <a:t>Mobilizes partners and gives them </a:t>
            </a:r>
            <a:r>
              <a:rPr lang="en-US" sz="2800" dirty="0" err="1" smtClean="0">
                <a:ea typeface="+mn-ea"/>
                <a:cs typeface="+mn-cs"/>
              </a:rPr>
              <a:t>skills　</a:t>
            </a:r>
            <a:r>
              <a:rPr lang="ja-JP" altLang="en-US" sz="2800" dirty="0" smtClean="0">
                <a:solidFill>
                  <a:srgbClr val="F2B725"/>
                </a:solidFill>
                <a:ea typeface="+mn-ea"/>
                <a:cs typeface="+mn-cs"/>
              </a:rPr>
              <a:t>協力者を動員し、スキルを与えることができる</a:t>
            </a:r>
            <a:endParaRPr lang="en-US" sz="2800" dirty="0" smtClean="0">
              <a:solidFill>
                <a:srgbClr val="F2B725"/>
              </a:solidFill>
              <a:ea typeface="+mn-ea"/>
              <a:cs typeface="+mn-cs"/>
            </a:endParaRPr>
          </a:p>
          <a:p>
            <a:pPr marL="533400" indent="-533400" eaLnBrk="1" hangingPunct="1">
              <a:lnSpc>
                <a:spcPct val="90000"/>
              </a:lnSpc>
              <a:buSzTx/>
              <a:buFont typeface="+mj-lt"/>
              <a:buAutoNum type="alphaUcPeriod" startAt="5"/>
              <a:defRPr/>
            </a:pPr>
            <a:r>
              <a:rPr lang="en-US" sz="2800" dirty="0" smtClean="0">
                <a:ea typeface="+mn-ea"/>
                <a:cs typeface="+mn-cs"/>
              </a:rPr>
              <a:t>Can achieve durable </a:t>
            </a:r>
            <a:r>
              <a:rPr lang="en-US" sz="2800" dirty="0" err="1" smtClean="0">
                <a:ea typeface="+mn-ea"/>
                <a:cs typeface="+mn-cs"/>
              </a:rPr>
              <a:t>improvements　</a:t>
            </a:r>
            <a:r>
              <a:rPr lang="ja-JP" altLang="en-US" sz="2800" dirty="0" smtClean="0">
                <a:solidFill>
                  <a:srgbClr val="F2B725"/>
                </a:solidFill>
                <a:ea typeface="+mn-ea"/>
                <a:cs typeface="+mn-cs"/>
              </a:rPr>
              <a:t>永続的な改善が得られる</a:t>
            </a:r>
            <a:endParaRPr lang="en-US" sz="2800" dirty="0" smtClean="0">
              <a:solidFill>
                <a:srgbClr val="F2B725"/>
              </a:solidFill>
              <a:ea typeface="+mn-ea"/>
              <a:cs typeface="+mn-cs"/>
            </a:endParaRPr>
          </a:p>
          <a:p>
            <a:pPr marL="533400" indent="-533400" eaLnBrk="1" hangingPunct="1">
              <a:lnSpc>
                <a:spcPct val="90000"/>
              </a:lnSpc>
              <a:buSzTx/>
              <a:buFont typeface="Times" charset="0"/>
              <a:buAutoNum type="alphaUcPeriod" startAt="5"/>
              <a:defRPr/>
            </a:pPr>
            <a:endParaRPr lang="en-US" sz="2800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609600"/>
            <a:ext cx="7386638" cy="44973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dirty="0"/>
              <a:t>What is Community-based Participatory Research (CBPR)</a:t>
            </a:r>
            <a:r>
              <a:rPr lang="en-US" sz="3600" dirty="0" smtClean="0"/>
              <a:t>?</a:t>
            </a:r>
          </a:p>
          <a:p>
            <a:pPr algn="ctr" eaLnBrk="1" hangingPunct="1">
              <a:buFontTx/>
              <a:buNone/>
            </a:pPr>
            <a:r>
              <a:rPr lang="ja-JP" altLang="en-US" sz="3600" dirty="0" smtClean="0">
                <a:solidFill>
                  <a:srgbClr val="F2B725"/>
                </a:solidFill>
              </a:rPr>
              <a:t>地域密着型参加型研究とは？</a:t>
            </a:r>
            <a:endParaRPr lang="en-US" sz="3600" dirty="0">
              <a:solidFill>
                <a:srgbClr val="F2B7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Limitations and </a:t>
            </a:r>
            <a:r>
              <a:rPr lang="en-US" dirty="0" smtClean="0">
                <a:ea typeface="+mj-ea"/>
                <a:cs typeface="+mj-cs"/>
              </a:rPr>
              <a:t>Challenges</a:t>
            </a:r>
            <a:br>
              <a:rPr lang="en-US" dirty="0" smtClean="0">
                <a:ea typeface="+mj-ea"/>
                <a:cs typeface="+mj-cs"/>
              </a:rPr>
            </a:br>
            <a:r>
              <a:rPr lang="ja-JP" altLang="en-US" dirty="0" smtClean="0">
                <a:solidFill>
                  <a:srgbClr val="F2B725"/>
                </a:solidFill>
                <a:ea typeface="+mj-ea"/>
                <a:cs typeface="+mj-cs"/>
              </a:rPr>
              <a:t>限界と課題</a:t>
            </a:r>
            <a:endParaRPr lang="en-US" dirty="0">
              <a:solidFill>
                <a:srgbClr val="F2B725"/>
              </a:solidFill>
              <a:ea typeface="+mj-ea"/>
              <a:cs typeface="+mj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534400" cy="45974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SzTx/>
              <a:buFont typeface="Times" charset="0"/>
              <a:buAutoNum type="alphaUcPeriod"/>
              <a:defRPr/>
            </a:pPr>
            <a:r>
              <a:rPr lang="en-US" sz="3000" dirty="0" smtClean="0">
                <a:ea typeface="+mn-ea"/>
                <a:cs typeface="+mn-cs"/>
              </a:rPr>
              <a:t>Requires a lot of negotiating to balance different needs and </a:t>
            </a:r>
            <a:r>
              <a:rPr lang="en-US" sz="3000" dirty="0" err="1" smtClean="0">
                <a:ea typeface="+mn-ea"/>
                <a:cs typeface="+mn-cs"/>
              </a:rPr>
              <a:t>aims　</a:t>
            </a:r>
            <a:r>
              <a:rPr lang="ja-JP" altLang="en-US" sz="3000" dirty="0" smtClean="0">
                <a:solidFill>
                  <a:srgbClr val="F2B725"/>
                </a:solidFill>
                <a:ea typeface="+mn-ea"/>
                <a:cs typeface="+mn-cs"/>
              </a:rPr>
              <a:t>様々なニーズと目標のバランスを取る為に多くの取り組みを要する</a:t>
            </a:r>
            <a:endParaRPr lang="en-US" sz="3000" dirty="0" smtClean="0">
              <a:solidFill>
                <a:srgbClr val="F2B725"/>
              </a:solidFill>
              <a:ea typeface="+mn-ea"/>
              <a:cs typeface="+mn-cs"/>
            </a:endParaRPr>
          </a:p>
          <a:p>
            <a:pPr marL="533400" indent="-533400" eaLnBrk="1" hangingPunct="1">
              <a:lnSpc>
                <a:spcPct val="90000"/>
              </a:lnSpc>
              <a:buSzTx/>
              <a:buFont typeface="Times" charset="0"/>
              <a:buAutoNum type="alphaUcPeriod"/>
              <a:defRPr/>
            </a:pPr>
            <a:r>
              <a:rPr lang="en-US" sz="3000" dirty="0" smtClean="0">
                <a:ea typeface="+mn-ea"/>
                <a:cs typeface="+mn-cs"/>
              </a:rPr>
              <a:t>Requires basic community </a:t>
            </a:r>
            <a:r>
              <a:rPr lang="en-US" sz="3000" dirty="0" err="1" smtClean="0">
                <a:ea typeface="+mn-ea"/>
                <a:cs typeface="+mn-cs"/>
              </a:rPr>
              <a:t>resources　</a:t>
            </a:r>
            <a:r>
              <a:rPr lang="ja-JP" altLang="en-US" sz="3000" dirty="0" smtClean="0">
                <a:solidFill>
                  <a:srgbClr val="F2B725"/>
                </a:solidFill>
                <a:ea typeface="+mn-ea"/>
                <a:cs typeface="+mn-cs"/>
              </a:rPr>
              <a:t>基本的な地域社会の資源を要する</a:t>
            </a:r>
            <a:endParaRPr lang="en-US" sz="3000" dirty="0" smtClean="0">
              <a:solidFill>
                <a:srgbClr val="F2B725"/>
              </a:solidFill>
              <a:ea typeface="+mn-ea"/>
              <a:cs typeface="+mn-cs"/>
            </a:endParaRPr>
          </a:p>
          <a:p>
            <a:pPr marL="533400" indent="-533400" eaLnBrk="1" hangingPunct="1">
              <a:lnSpc>
                <a:spcPct val="90000"/>
              </a:lnSpc>
              <a:buSzTx/>
              <a:buFont typeface="Times" charset="0"/>
              <a:buAutoNum type="alphaUcPeriod"/>
              <a:defRPr/>
            </a:pPr>
            <a:r>
              <a:rPr lang="en-US" sz="3000" dirty="0" smtClean="0">
                <a:ea typeface="+mn-ea"/>
                <a:cs typeface="+mn-cs"/>
              </a:rPr>
              <a:t>Community members may not have time/energy to </a:t>
            </a:r>
            <a:r>
              <a:rPr lang="en-US" sz="3000" dirty="0" err="1" smtClean="0">
                <a:ea typeface="+mn-ea"/>
                <a:cs typeface="+mn-cs"/>
              </a:rPr>
              <a:t>participate　</a:t>
            </a:r>
            <a:r>
              <a:rPr lang="ja-JP" altLang="en-US" sz="3000" dirty="0" smtClean="0">
                <a:solidFill>
                  <a:srgbClr val="F2B725"/>
                </a:solidFill>
                <a:ea typeface="+mn-ea"/>
                <a:cs typeface="+mn-cs"/>
              </a:rPr>
              <a:t>地域住民に参加する時間または余力がない</a:t>
            </a:r>
            <a:endParaRPr lang="en-US" sz="3000" dirty="0" smtClean="0">
              <a:solidFill>
                <a:srgbClr val="F2B725"/>
              </a:solidFill>
              <a:ea typeface="+mn-ea"/>
              <a:cs typeface="+mn-cs"/>
            </a:endParaRPr>
          </a:p>
          <a:p>
            <a:pPr marL="533400" indent="-533400" eaLnBrk="1" hangingPunct="1">
              <a:lnSpc>
                <a:spcPct val="90000"/>
              </a:lnSpc>
              <a:buSzTx/>
              <a:buFont typeface="Times" charset="0"/>
              <a:buAutoNum type="alphaUcPeriod"/>
              <a:defRPr/>
            </a:pPr>
            <a:r>
              <a:rPr lang="en-US" sz="3000" dirty="0" smtClean="0">
                <a:ea typeface="+mn-ea"/>
                <a:cs typeface="+mn-cs"/>
              </a:rPr>
              <a:t>Not suitable for hypothesis </a:t>
            </a:r>
            <a:r>
              <a:rPr lang="en-US" sz="3000" dirty="0" err="1" smtClean="0">
                <a:ea typeface="+mn-ea"/>
                <a:cs typeface="+mn-cs"/>
              </a:rPr>
              <a:t>testing　</a:t>
            </a:r>
            <a:r>
              <a:rPr lang="ja-JP" altLang="en-US" sz="3000" dirty="0" smtClean="0">
                <a:solidFill>
                  <a:srgbClr val="F2B725"/>
                </a:solidFill>
                <a:ea typeface="+mn-ea"/>
                <a:cs typeface="+mn-cs"/>
              </a:rPr>
              <a:t>仮説検証には向かない</a:t>
            </a:r>
            <a:endParaRPr lang="en-US" sz="3000" dirty="0" smtClean="0">
              <a:solidFill>
                <a:srgbClr val="F2B725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Limitations and </a:t>
            </a:r>
            <a:r>
              <a:rPr lang="en-US" dirty="0" smtClean="0">
                <a:ea typeface="+mj-ea"/>
                <a:cs typeface="+mj-cs"/>
              </a:rPr>
              <a:t>Challenges</a:t>
            </a:r>
            <a:br>
              <a:rPr lang="en-US" dirty="0" smtClean="0">
                <a:ea typeface="+mj-ea"/>
                <a:cs typeface="+mj-cs"/>
              </a:rPr>
            </a:br>
            <a:r>
              <a:rPr lang="ja-JP" altLang="en-US" dirty="0" smtClean="0">
                <a:ea typeface="+mj-ea"/>
                <a:cs typeface="+mj-cs"/>
              </a:rPr>
              <a:t>限界と課題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497388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SzTx/>
              <a:buFont typeface="+mj-lt"/>
              <a:buAutoNum type="alphaUcPeriod" startAt="5"/>
              <a:defRPr/>
            </a:pPr>
            <a:r>
              <a:rPr lang="en-US" sz="3000" dirty="0" smtClean="0">
                <a:ea typeface="+mn-ea"/>
                <a:cs typeface="+mn-cs"/>
              </a:rPr>
              <a:t>Can be difficult to evaluate </a:t>
            </a:r>
            <a:r>
              <a:rPr lang="en-US" sz="3000" dirty="0" err="1" smtClean="0">
                <a:ea typeface="+mn-ea"/>
                <a:cs typeface="+mn-cs"/>
              </a:rPr>
              <a:t>impact　</a:t>
            </a:r>
            <a:r>
              <a:rPr lang="ja-JP" altLang="en-US" sz="3000" dirty="0" smtClean="0">
                <a:solidFill>
                  <a:srgbClr val="F2B725"/>
                </a:solidFill>
                <a:ea typeface="+mn-ea"/>
                <a:cs typeface="+mn-cs"/>
              </a:rPr>
              <a:t>効果を評価するのが難しいことがある</a:t>
            </a:r>
            <a:endParaRPr lang="en-US" sz="3000" dirty="0" smtClean="0">
              <a:solidFill>
                <a:srgbClr val="F2B725"/>
              </a:solidFill>
              <a:ea typeface="+mn-ea"/>
              <a:cs typeface="+mn-cs"/>
            </a:endParaRPr>
          </a:p>
          <a:p>
            <a:pPr marL="533400" indent="-533400" eaLnBrk="1" hangingPunct="1">
              <a:lnSpc>
                <a:spcPct val="90000"/>
              </a:lnSpc>
              <a:buSzTx/>
              <a:buFont typeface="+mj-lt"/>
              <a:buAutoNum type="alphaUcPeriod" startAt="5"/>
              <a:defRPr/>
            </a:pPr>
            <a:r>
              <a:rPr lang="en-US" sz="3000" dirty="0" smtClean="0">
                <a:ea typeface="+mn-ea"/>
                <a:cs typeface="+mn-cs"/>
              </a:rPr>
              <a:t>Usually takes a long time to implement, and results can be </a:t>
            </a:r>
            <a:r>
              <a:rPr lang="en-US" sz="3000" dirty="0" err="1" smtClean="0">
                <a:ea typeface="+mn-ea"/>
                <a:cs typeface="+mn-cs"/>
              </a:rPr>
              <a:t>slow　</a:t>
            </a:r>
            <a:r>
              <a:rPr lang="ja-JP" altLang="en-US" sz="3000" dirty="0" smtClean="0">
                <a:solidFill>
                  <a:srgbClr val="F2B725"/>
                </a:solidFill>
                <a:ea typeface="+mn-ea"/>
                <a:cs typeface="+mn-cs"/>
              </a:rPr>
              <a:t>実行するのに時間がかかり、結果を出すのに時間がかかる</a:t>
            </a:r>
            <a:endParaRPr lang="en-US" sz="3000" dirty="0" smtClean="0">
              <a:solidFill>
                <a:srgbClr val="F2B725"/>
              </a:solidFill>
              <a:ea typeface="+mn-ea"/>
              <a:cs typeface="+mn-cs"/>
            </a:endParaRPr>
          </a:p>
          <a:p>
            <a:pPr marL="533400" indent="-533400" eaLnBrk="1" hangingPunct="1">
              <a:lnSpc>
                <a:spcPct val="90000"/>
              </a:lnSpc>
              <a:buSzTx/>
              <a:buFont typeface="+mj-lt"/>
              <a:buAutoNum type="alphaUcPeriod" startAt="5"/>
              <a:defRPr/>
            </a:pPr>
            <a:r>
              <a:rPr lang="en-US" sz="3000" dirty="0" smtClean="0">
                <a:ea typeface="+mn-ea"/>
                <a:cs typeface="+mn-cs"/>
              </a:rPr>
              <a:t>Difficult to replicate or </a:t>
            </a:r>
            <a:r>
              <a:rPr lang="en-US" sz="3000" dirty="0" err="1" smtClean="0">
                <a:ea typeface="+mn-ea"/>
                <a:cs typeface="+mn-cs"/>
              </a:rPr>
              <a:t>generalize　</a:t>
            </a:r>
            <a:r>
              <a:rPr lang="ja-JP" altLang="en-US" sz="3000" dirty="0" smtClean="0">
                <a:solidFill>
                  <a:srgbClr val="F2B725"/>
                </a:solidFill>
                <a:ea typeface="+mn-ea"/>
                <a:cs typeface="+mn-cs"/>
              </a:rPr>
              <a:t>再現や法則化が難しい</a:t>
            </a:r>
            <a:endParaRPr lang="en-US" sz="3000" dirty="0" smtClean="0">
              <a:solidFill>
                <a:srgbClr val="F2B725"/>
              </a:solidFill>
              <a:ea typeface="+mn-ea"/>
              <a:cs typeface="+mn-cs"/>
            </a:endParaRPr>
          </a:p>
          <a:p>
            <a:pPr marL="533400" indent="-533400" eaLnBrk="1" hangingPunct="1">
              <a:lnSpc>
                <a:spcPct val="90000"/>
              </a:lnSpc>
              <a:buSzTx/>
              <a:buFont typeface="Times" charset="0"/>
              <a:buAutoNum type="alphaUcPeriod" startAt="5"/>
              <a:defRPr/>
            </a:pPr>
            <a:endParaRPr lang="en-US" sz="2800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3438" y="1371600"/>
            <a:ext cx="74771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Trust, trust, </a:t>
            </a:r>
            <a:r>
              <a:rPr lang="en-US" dirty="0" smtClean="0">
                <a:ea typeface="+mj-ea"/>
                <a:cs typeface="+mj-cs"/>
              </a:rPr>
              <a:t>trust</a:t>
            </a:r>
            <a:br>
              <a:rPr lang="en-US" dirty="0" smtClean="0">
                <a:ea typeface="+mj-ea"/>
                <a:cs typeface="+mj-cs"/>
              </a:rPr>
            </a:br>
            <a:r>
              <a:rPr lang="ja-JP" altLang="en-US" dirty="0" smtClean="0">
                <a:solidFill>
                  <a:srgbClr val="F2B725"/>
                </a:solidFill>
                <a:ea typeface="+mj-ea"/>
                <a:cs typeface="+mj-cs"/>
              </a:rPr>
              <a:t>信用、信用、信用</a:t>
            </a:r>
            <a:endParaRPr lang="en-US" dirty="0">
              <a:solidFill>
                <a:srgbClr val="F2B725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3438" y="381000"/>
            <a:ext cx="74771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AR Motto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solidFill>
                  <a:srgbClr val="F2B725"/>
                </a:solidFill>
                <a:ea typeface="+mj-ea"/>
                <a:cs typeface="+mj-cs"/>
              </a:rPr>
              <a:t>AR</a:t>
            </a:r>
            <a:r>
              <a:rPr lang="ja-JP" altLang="en-US" dirty="0" smtClean="0">
                <a:solidFill>
                  <a:srgbClr val="F2B725"/>
                </a:solidFill>
                <a:ea typeface="+mj-ea"/>
                <a:cs typeface="+mj-cs"/>
              </a:rPr>
              <a:t>のモットー</a:t>
            </a:r>
            <a:endParaRPr lang="en-US" dirty="0">
              <a:solidFill>
                <a:srgbClr val="F2B725"/>
              </a:solidFill>
              <a:ea typeface="+mj-ea"/>
              <a:cs typeface="+mj-cs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97388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>
                <a:ea typeface="+mn-ea"/>
                <a:cs typeface="+mn-cs"/>
              </a:rPr>
              <a:t>Do research with the intent to take action.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>
                <a:ea typeface="+mn-ea"/>
                <a:cs typeface="+mn-cs"/>
              </a:rPr>
              <a:t>Take action using iterative research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marL="0" indent="0" eaLnBrk="1" hangingPunct="1">
              <a:buFontTx/>
              <a:buNone/>
              <a:defRPr/>
            </a:pPr>
            <a:r>
              <a:rPr lang="ja-JP" altLang="en-US" dirty="0" smtClean="0">
                <a:solidFill>
                  <a:srgbClr val="F2B725"/>
                </a:solidFill>
                <a:ea typeface="+mn-ea"/>
                <a:cs typeface="+mn-cs"/>
              </a:rPr>
              <a:t>行動を起こす意志を持って研究を行う。</a:t>
            </a:r>
            <a:endParaRPr lang="en-US" altLang="ja-JP" dirty="0" smtClean="0">
              <a:solidFill>
                <a:srgbClr val="F2B725"/>
              </a:solidFill>
              <a:ea typeface="+mn-ea"/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ja-JP" altLang="en-US" dirty="0" smtClean="0">
                <a:solidFill>
                  <a:srgbClr val="F2B725"/>
                </a:solidFill>
                <a:ea typeface="+mn-ea"/>
                <a:cs typeface="+mn-cs"/>
              </a:rPr>
              <a:t>反復研究を用いて行動を起こす。</a:t>
            </a:r>
            <a:endParaRPr lang="en-US" altLang="ja-JP" dirty="0" smtClean="0">
              <a:solidFill>
                <a:srgbClr val="F2B725"/>
              </a:solidFill>
              <a:ea typeface="+mn-ea"/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361950"/>
            <a:ext cx="8915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Example of AR/</a:t>
            </a:r>
            <a:r>
              <a:rPr lang="en-US" dirty="0" err="1" smtClean="0"/>
              <a:t>CBPR</a:t>
            </a:r>
            <a:r>
              <a:rPr lang="en-US" dirty="0" smtClean="0"/>
              <a:t> in Thailand</a:t>
            </a:r>
            <a:br>
              <a:rPr lang="en-US" dirty="0" smtClean="0"/>
            </a:br>
            <a:r>
              <a:rPr lang="ja-JP" altLang="en-US" dirty="0" smtClean="0">
                <a:solidFill>
                  <a:srgbClr val="F2B725"/>
                </a:solidFill>
              </a:rPr>
              <a:t>タイにおける</a:t>
            </a:r>
            <a:r>
              <a:rPr lang="en-US" altLang="ja-JP" dirty="0" smtClean="0">
                <a:solidFill>
                  <a:srgbClr val="F2B725"/>
                </a:solidFill>
              </a:rPr>
              <a:t>AR/</a:t>
            </a:r>
            <a:r>
              <a:rPr lang="en-US" dirty="0" err="1" smtClean="0">
                <a:solidFill>
                  <a:srgbClr val="F2B725"/>
                </a:solidFill>
              </a:rPr>
              <a:t>CBPR</a:t>
            </a:r>
            <a:r>
              <a:rPr lang="en-US" dirty="0" smtClean="0">
                <a:solidFill>
                  <a:srgbClr val="F2B725"/>
                </a:solidFill>
              </a:rPr>
              <a:t> </a:t>
            </a:r>
            <a:r>
              <a:rPr lang="ja-JP" altLang="en-US" dirty="0" smtClean="0">
                <a:solidFill>
                  <a:srgbClr val="F2B725"/>
                </a:solidFill>
              </a:rPr>
              <a:t>の例</a:t>
            </a:r>
            <a:endParaRPr lang="en-US" dirty="0" smtClean="0">
              <a:solidFill>
                <a:srgbClr val="F2B725"/>
              </a:solidFill>
            </a:endParaRPr>
          </a:p>
        </p:txBody>
      </p:sp>
      <p:pic>
        <p:nvPicPr>
          <p:cNvPr id="6" name="Picture 5" descr="Flag-project-Chachoengsao_0003.jpg"/>
          <p:cNvPicPr>
            <a:picLocks noChangeAspect="1"/>
          </p:cNvPicPr>
          <p:nvPr/>
        </p:nvPicPr>
        <p:blipFill>
          <a:blip r:embed="rId2">
            <a:lum bright="-8000"/>
          </a:blip>
          <a:stretch>
            <a:fillRect/>
          </a:stretch>
        </p:blipFill>
        <p:spPr>
          <a:xfrm>
            <a:off x="800100" y="1676400"/>
            <a:ext cx="7543800" cy="5051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361950"/>
            <a:ext cx="8915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Example of AR/</a:t>
            </a:r>
            <a:r>
              <a:rPr lang="en-US" dirty="0" err="1" smtClean="0"/>
              <a:t>CBPR</a:t>
            </a:r>
            <a:r>
              <a:rPr lang="en-US" dirty="0" smtClean="0"/>
              <a:t> in Thailand</a:t>
            </a:r>
            <a:br>
              <a:rPr lang="en-US" dirty="0" smtClean="0"/>
            </a:br>
            <a:r>
              <a:rPr lang="ja-JP" altLang="en-US" dirty="0" smtClean="0">
                <a:solidFill>
                  <a:srgbClr val="F2B725"/>
                </a:solidFill>
              </a:rPr>
              <a:t>タイにおける</a:t>
            </a:r>
            <a:r>
              <a:rPr lang="en-US" altLang="ja-JP" dirty="0" smtClean="0">
                <a:solidFill>
                  <a:srgbClr val="F2B725"/>
                </a:solidFill>
              </a:rPr>
              <a:t>AR/</a:t>
            </a:r>
            <a:r>
              <a:rPr lang="en-US" dirty="0" err="1" smtClean="0">
                <a:solidFill>
                  <a:srgbClr val="F2B725"/>
                </a:solidFill>
              </a:rPr>
              <a:t>CBPR</a:t>
            </a:r>
            <a:r>
              <a:rPr lang="en-US" dirty="0" smtClean="0">
                <a:solidFill>
                  <a:srgbClr val="F2B725"/>
                </a:solidFill>
              </a:rPr>
              <a:t> </a:t>
            </a:r>
            <a:r>
              <a:rPr lang="ja-JP" altLang="en-US" dirty="0" smtClean="0">
                <a:solidFill>
                  <a:srgbClr val="F2B725"/>
                </a:solidFill>
              </a:rPr>
              <a:t>の例</a:t>
            </a:r>
            <a:endParaRPr lang="en-US" dirty="0" smtClean="0">
              <a:solidFill>
                <a:srgbClr val="F2B725"/>
              </a:solidFill>
            </a:endParaRPr>
          </a:p>
        </p:txBody>
      </p:sp>
      <p:pic>
        <p:nvPicPr>
          <p:cNvPr id="5" name="Picture 4" descr="Flag-project-Chachoengsao_0002.jpg"/>
          <p:cNvPicPr>
            <a:picLocks noChangeAspect="1"/>
          </p:cNvPicPr>
          <p:nvPr/>
        </p:nvPicPr>
        <p:blipFill>
          <a:blip r:embed="rId2">
            <a:lum bright="-5000" contrast="-19000"/>
          </a:blip>
          <a:srcRect t="2763"/>
          <a:stretch>
            <a:fillRect/>
          </a:stretch>
        </p:blipFill>
        <p:spPr>
          <a:xfrm>
            <a:off x="647700" y="1752600"/>
            <a:ext cx="7848600" cy="500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361950"/>
            <a:ext cx="8915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Example of AR/</a:t>
            </a:r>
            <a:r>
              <a:rPr lang="en-US" dirty="0" err="1" smtClean="0"/>
              <a:t>CBPR</a:t>
            </a:r>
            <a:r>
              <a:rPr lang="en-US" dirty="0" smtClean="0"/>
              <a:t> in Thailand</a:t>
            </a:r>
            <a:br>
              <a:rPr lang="en-US" dirty="0" smtClean="0"/>
            </a:br>
            <a:r>
              <a:rPr lang="ja-JP" altLang="en-US" dirty="0" smtClean="0">
                <a:solidFill>
                  <a:srgbClr val="F2B725"/>
                </a:solidFill>
              </a:rPr>
              <a:t>タイにおける</a:t>
            </a:r>
            <a:r>
              <a:rPr lang="en-US" dirty="0" smtClean="0">
                <a:solidFill>
                  <a:srgbClr val="F2B725"/>
                </a:solidFill>
              </a:rPr>
              <a:t>CBPR </a:t>
            </a:r>
            <a:r>
              <a:rPr lang="ja-JP" altLang="en-US" dirty="0" smtClean="0">
                <a:solidFill>
                  <a:srgbClr val="F2B725"/>
                </a:solidFill>
              </a:rPr>
              <a:t>の例</a:t>
            </a:r>
            <a:endParaRPr lang="en-US" dirty="0" smtClean="0">
              <a:solidFill>
                <a:srgbClr val="F2B725"/>
              </a:solidFill>
            </a:endParaRPr>
          </a:p>
        </p:txBody>
      </p:sp>
      <p:pic>
        <p:nvPicPr>
          <p:cNvPr id="3" name="Picture 2" descr="Flag-project-Chachoengsao_0001.jpg"/>
          <p:cNvPicPr>
            <a:picLocks noChangeAspect="1"/>
          </p:cNvPicPr>
          <p:nvPr/>
        </p:nvPicPr>
        <p:blipFill>
          <a:blip r:embed="rId2">
            <a:lum bright="6000" contrast="3000"/>
          </a:blip>
          <a:stretch>
            <a:fillRect/>
          </a:stretch>
        </p:blipFill>
        <p:spPr>
          <a:xfrm rot="16200000">
            <a:off x="2035981" y="859619"/>
            <a:ext cx="5072038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2209800"/>
            <a:ext cx="55880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THANK YOU !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Jeremiah.Mock</a:t>
            </a:r>
            <a:r>
              <a:rPr lang="en-US" dirty="0" err="1"/>
              <a:t>@gmail.com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8681" y="762000"/>
            <a:ext cx="7386638" cy="449738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3600" dirty="0">
                <a:ea typeface="+mn-ea"/>
                <a:cs typeface="+mn-cs"/>
              </a:rPr>
              <a:t>What is research?</a:t>
            </a:r>
          </a:p>
          <a:p>
            <a:pPr algn="ctr" eaLnBrk="1" hangingPunct="1">
              <a:buFontTx/>
              <a:buNone/>
              <a:defRPr/>
            </a:pPr>
            <a:r>
              <a:rPr lang="en-US" sz="3600" dirty="0">
                <a:ea typeface="+mn-ea"/>
                <a:cs typeface="+mn-cs"/>
              </a:rPr>
              <a:t>       </a:t>
            </a:r>
            <a:r>
              <a:rPr lang="en-US" sz="3600" dirty="0" smtClean="0">
                <a:ea typeface="+mn-ea"/>
                <a:cs typeface="+mn-cs"/>
              </a:rPr>
              <a:t>R</a:t>
            </a:r>
          </a:p>
          <a:p>
            <a:pPr algn="ctr" eaLnBrk="1" hangingPunct="1">
              <a:buFontTx/>
              <a:buNone/>
              <a:defRPr/>
            </a:pPr>
            <a:r>
              <a:rPr lang="ja-JP" altLang="en-US" sz="3600" dirty="0" smtClean="0">
                <a:solidFill>
                  <a:srgbClr val="F2B725"/>
                </a:solidFill>
                <a:ea typeface="+mn-ea"/>
                <a:cs typeface="+mn-cs"/>
              </a:rPr>
              <a:t>研究とは</a:t>
            </a:r>
            <a:r>
              <a:rPr lang="ja-JP" altLang="en-US" sz="3600" dirty="0" smtClean="0">
                <a:solidFill>
                  <a:srgbClr val="F2B725"/>
                </a:solidFill>
                <a:ea typeface="+mn-ea"/>
                <a:cs typeface="+mn-cs"/>
              </a:rPr>
              <a:t>？</a:t>
            </a:r>
            <a:endParaRPr lang="en-US" altLang="ja-JP" sz="3600" dirty="0" smtClean="0">
              <a:solidFill>
                <a:srgbClr val="F2B725"/>
              </a:solidFill>
              <a:ea typeface="+mn-ea"/>
              <a:cs typeface="+mn-cs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3600" dirty="0" smtClean="0">
                <a:solidFill>
                  <a:srgbClr val="F2B725"/>
                </a:solidFill>
                <a:ea typeface="+mn-ea"/>
                <a:cs typeface="+mn-cs"/>
              </a:rPr>
              <a:t>A systematic inquiry designed to produce </a:t>
            </a:r>
            <a:r>
              <a:rPr lang="en-US" sz="3600" dirty="0" err="1" smtClean="0">
                <a:solidFill>
                  <a:srgbClr val="F2B725"/>
                </a:solidFill>
                <a:ea typeface="+mn-ea"/>
                <a:cs typeface="+mn-cs"/>
              </a:rPr>
              <a:t>generalizable</a:t>
            </a:r>
            <a:r>
              <a:rPr lang="en-US" sz="3600" dirty="0" smtClean="0">
                <a:solidFill>
                  <a:srgbClr val="F2B725"/>
                </a:solidFill>
                <a:ea typeface="+mn-ea"/>
                <a:cs typeface="+mn-cs"/>
              </a:rPr>
              <a:t> findings</a:t>
            </a:r>
            <a:endParaRPr lang="en-US" dirty="0">
              <a:solidFill>
                <a:srgbClr val="F2B725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8681" y="762000"/>
            <a:ext cx="7386638" cy="449738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3600" dirty="0">
                <a:ea typeface="+mn-ea"/>
                <a:cs typeface="+mn-cs"/>
              </a:rPr>
              <a:t>What is</a:t>
            </a:r>
            <a:r>
              <a:rPr lang="en-US" sz="3600" dirty="0" smtClean="0">
                <a:ea typeface="+mn-ea"/>
                <a:cs typeface="+mn-cs"/>
              </a:rPr>
              <a:t> action?</a:t>
            </a:r>
            <a:endParaRPr lang="en-US" sz="3600" dirty="0">
              <a:ea typeface="+mn-ea"/>
              <a:cs typeface="+mn-cs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3600" dirty="0">
                <a:ea typeface="+mn-ea"/>
                <a:cs typeface="+mn-cs"/>
              </a:rPr>
              <a:t>      </a:t>
            </a:r>
            <a:r>
              <a:rPr lang="en-US" sz="3600" dirty="0" smtClean="0">
                <a:ea typeface="+mn-ea"/>
                <a:cs typeface="+mn-cs"/>
              </a:rPr>
              <a:t> AR</a:t>
            </a:r>
          </a:p>
          <a:p>
            <a:pPr algn="ctr" eaLnBrk="1" hangingPunct="1">
              <a:buFontTx/>
              <a:buNone/>
              <a:defRPr/>
            </a:pPr>
            <a:r>
              <a:rPr lang="ja-JP" altLang="en-US" sz="3600" dirty="0" smtClean="0">
                <a:solidFill>
                  <a:srgbClr val="F2B725"/>
                </a:solidFill>
                <a:ea typeface="+mn-ea"/>
                <a:cs typeface="+mn-cs"/>
              </a:rPr>
              <a:t>アクションとは？</a:t>
            </a:r>
            <a:endParaRPr lang="en-US" dirty="0">
              <a:solidFill>
                <a:srgbClr val="F2B725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609600"/>
            <a:ext cx="7386638" cy="44973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dirty="0"/>
              <a:t>What is Community-based Participatory Research (CBPR)</a:t>
            </a:r>
            <a:r>
              <a:rPr lang="en-US" sz="3600" dirty="0" smtClean="0"/>
              <a:t>?</a:t>
            </a:r>
          </a:p>
          <a:p>
            <a:pPr algn="ctr" eaLnBrk="1" hangingPunct="1">
              <a:buFontTx/>
              <a:buNone/>
            </a:pPr>
            <a:r>
              <a:rPr lang="ja-JP" altLang="en-US" sz="3600" dirty="0" smtClean="0">
                <a:solidFill>
                  <a:srgbClr val="F2B725"/>
                </a:solidFill>
              </a:rPr>
              <a:t>地域密着型参加型研究とは？</a:t>
            </a:r>
            <a:endParaRPr lang="en-US" sz="3600" dirty="0">
              <a:solidFill>
                <a:srgbClr val="F2B7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685800"/>
            <a:ext cx="7386638" cy="449738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3600" dirty="0">
                <a:ea typeface="+mn-ea"/>
                <a:cs typeface="+mn-cs"/>
              </a:rPr>
              <a:t>What is participatory research?</a:t>
            </a:r>
          </a:p>
          <a:p>
            <a:pPr algn="ctr" eaLnBrk="1" hangingPunct="1">
              <a:buFontTx/>
              <a:buNone/>
              <a:defRPr/>
            </a:pPr>
            <a:r>
              <a:rPr lang="en-US" sz="3600" dirty="0">
                <a:ea typeface="+mn-ea"/>
                <a:cs typeface="+mn-cs"/>
              </a:rPr>
              <a:t>     </a:t>
            </a:r>
            <a:r>
              <a:rPr lang="en-US" sz="3600" dirty="0" smtClean="0">
                <a:ea typeface="+mn-ea"/>
                <a:cs typeface="+mn-cs"/>
              </a:rPr>
              <a:t>PR</a:t>
            </a:r>
          </a:p>
          <a:p>
            <a:pPr algn="ctr" eaLnBrk="1" hangingPunct="1">
              <a:buFontTx/>
              <a:buNone/>
              <a:defRPr/>
            </a:pPr>
            <a:r>
              <a:rPr lang="ja-JP" altLang="en-US" sz="3600" dirty="0" smtClean="0">
                <a:solidFill>
                  <a:srgbClr val="F2B725"/>
                </a:solidFill>
                <a:ea typeface="+mn-ea"/>
                <a:cs typeface="+mn-cs"/>
              </a:rPr>
              <a:t>参加型研究とは？</a:t>
            </a:r>
            <a:endParaRPr lang="en-US" dirty="0">
              <a:solidFill>
                <a:srgbClr val="F2B725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685800"/>
            <a:ext cx="7386638" cy="449738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3600" dirty="0">
                <a:ea typeface="+mn-ea"/>
                <a:cs typeface="+mn-cs"/>
              </a:rPr>
              <a:t>What is community?</a:t>
            </a:r>
          </a:p>
          <a:p>
            <a:pPr algn="ctr" eaLnBrk="1" hangingPunct="1">
              <a:buFontTx/>
              <a:buNone/>
              <a:defRPr/>
            </a:pPr>
            <a:r>
              <a:rPr lang="en-US" sz="3600" dirty="0">
                <a:ea typeface="+mn-ea"/>
                <a:cs typeface="+mn-cs"/>
              </a:rPr>
              <a:t>C  </a:t>
            </a:r>
            <a:r>
              <a:rPr lang="en-US" sz="3600" dirty="0" smtClean="0">
                <a:ea typeface="+mn-ea"/>
                <a:cs typeface="+mn-cs"/>
              </a:rPr>
              <a:t>PR</a:t>
            </a:r>
          </a:p>
          <a:p>
            <a:pPr algn="ctr" eaLnBrk="1" hangingPunct="1">
              <a:buFontTx/>
              <a:buNone/>
              <a:defRPr/>
            </a:pPr>
            <a:r>
              <a:rPr lang="ja-JP" altLang="en-US" sz="3600" dirty="0" smtClean="0">
                <a:solidFill>
                  <a:srgbClr val="F2B725"/>
                </a:solidFill>
                <a:ea typeface="+mn-ea"/>
                <a:cs typeface="+mn-cs"/>
              </a:rPr>
              <a:t>地域社会とは</a:t>
            </a:r>
            <a:r>
              <a:rPr lang="ja-JP" altLang="en-US" sz="3600" dirty="0" smtClean="0">
                <a:solidFill>
                  <a:srgbClr val="F2B725"/>
                </a:solidFill>
              </a:rPr>
              <a:t>？</a:t>
            </a:r>
            <a:endParaRPr lang="en-US" sz="3600" dirty="0">
              <a:solidFill>
                <a:srgbClr val="F2B725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685800"/>
            <a:ext cx="7386638" cy="449738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3600" dirty="0">
                <a:ea typeface="+mn-ea"/>
                <a:cs typeface="+mn-cs"/>
              </a:rPr>
              <a:t>What is community-based?</a:t>
            </a:r>
          </a:p>
          <a:p>
            <a:pPr algn="ctr" eaLnBrk="1" hangingPunct="1">
              <a:buFontTx/>
              <a:buNone/>
              <a:defRPr/>
            </a:pPr>
            <a:r>
              <a:rPr lang="en-US" sz="3600" dirty="0" smtClean="0">
                <a:ea typeface="+mn-ea"/>
                <a:cs typeface="+mn-cs"/>
              </a:rPr>
              <a:t>CBPR</a:t>
            </a:r>
          </a:p>
          <a:p>
            <a:pPr algn="ctr" eaLnBrk="1" hangingPunct="1">
              <a:buFontTx/>
              <a:buNone/>
              <a:defRPr/>
            </a:pPr>
            <a:r>
              <a:rPr lang="ja-JP" altLang="en-US" sz="3600" dirty="0" smtClean="0">
                <a:solidFill>
                  <a:srgbClr val="F2B725"/>
                </a:solidFill>
                <a:ea typeface="+mn-ea"/>
                <a:cs typeface="+mn-cs"/>
              </a:rPr>
              <a:t>地域社会密着型とは？</a:t>
            </a:r>
            <a:endParaRPr lang="en-US" sz="3600" dirty="0">
              <a:solidFill>
                <a:srgbClr val="F2B725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X:Templates:Presentations:Designs:Kimono</Template>
  <TotalTime>7592</TotalTime>
  <Words>2535</Words>
  <Application>Microsoft Macintosh PowerPoint</Application>
  <PresentationFormat>On-screen Show (4:3)</PresentationFormat>
  <Paragraphs>278</Paragraphs>
  <Slides>37</Slides>
  <Notes>22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Kimono</vt:lpstr>
      <vt:lpstr>Picture</vt:lpstr>
      <vt:lpstr>Action Research and Community-based Partnerships in Health 健康に関する アクションリサーチと地域密着型 パートナーシップの利点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Similar Approaches 類似した方法</vt:lpstr>
      <vt:lpstr>ARとCBPR</vt:lpstr>
      <vt:lpstr>Origins of AR and CBPR ARとCBPRの起源　</vt:lpstr>
      <vt:lpstr>ARとCBPRの起源</vt:lpstr>
      <vt:lpstr>ARとCBPRの起源</vt:lpstr>
      <vt:lpstr>ARとCBPRの起源</vt:lpstr>
      <vt:lpstr>ARとCBPR 原則</vt:lpstr>
      <vt:lpstr>What is Equitable Partnership? 公平なパートナーシップとは？</vt:lpstr>
      <vt:lpstr>Slide 18</vt:lpstr>
      <vt:lpstr>What is the AR Research Cycle? アクションリサーチの循環とは?</vt:lpstr>
      <vt:lpstr>INSIGHT CHANGE CYCLES Equal Partnerships</vt:lpstr>
      <vt:lpstr>INSIGHT CHANGE CYCLES </vt:lpstr>
      <vt:lpstr>ARとCBPRの原則</vt:lpstr>
      <vt:lpstr>Conventional Research vs AR/CBRP従来の研究 vs AR/CBPR</vt:lpstr>
      <vt:lpstr>従来の研究 vs AR/CBPR</vt:lpstr>
      <vt:lpstr>従来の研究 vs AR/CBPR</vt:lpstr>
      <vt:lpstr>Professional expert + Community expert 専門知識を持ったプロ+地域の専門家 </vt:lpstr>
      <vt:lpstr>AR/CBPR Ethical Considerations AR/CBPR倫理的配慮 </vt:lpstr>
      <vt:lpstr>AR/CBPR Strengths and Benefits AR/CBPRの長所と利点</vt:lpstr>
      <vt:lpstr>AR/CBPR Strengths and Benefits AR/CBPRの長所と利点</vt:lpstr>
      <vt:lpstr>Limitations and Challenges 限界と課題</vt:lpstr>
      <vt:lpstr>Limitations and Challenges 限界と課題</vt:lpstr>
      <vt:lpstr>Trust, trust, trust 信用、信用、信用</vt:lpstr>
      <vt:lpstr>AR Motto ARのモットー</vt:lpstr>
      <vt:lpstr>Example of AR/CBPR in Thailand タイにおけるAR/CBPR の例</vt:lpstr>
      <vt:lpstr>Example of AR/CBPR in Thailand タイにおけるAR/CBPR の例</vt:lpstr>
      <vt:lpstr>Example of AR/CBPR in Thailand タイにおけるCBPR の例</vt:lpstr>
      <vt:lpstr>Slide 37</vt:lpstr>
    </vt:vector>
  </TitlesOfParts>
  <Company>뿿촐뿿챰ӓ惐Ȱ窌آ즀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Mock</dc:creator>
  <cp:lastModifiedBy>Jeremiah Mock</cp:lastModifiedBy>
  <cp:revision>333</cp:revision>
  <cp:lastPrinted>1904-01-01T00:00:00Z</cp:lastPrinted>
  <dcterms:created xsi:type="dcterms:W3CDTF">2012-03-10T06:08:16Z</dcterms:created>
  <dcterms:modified xsi:type="dcterms:W3CDTF">2012-03-10T23:24:59Z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